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  <p:sldMasterId id="2147483661" r:id="rId5"/>
    <p:sldMasterId id="2147483674" r:id="rId6"/>
    <p:sldMasterId id="2147483703" r:id="rId7"/>
    <p:sldMasterId id="2147483684" r:id="rId8"/>
  </p:sldMasterIdLst>
  <p:notesMasterIdLst>
    <p:notesMasterId r:id="rId33"/>
  </p:notes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68" r:id="rId21"/>
    <p:sldId id="269" r:id="rId22"/>
    <p:sldId id="270" r:id="rId23"/>
    <p:sldId id="271" r:id="rId24"/>
    <p:sldId id="272" r:id="rId25"/>
    <p:sldId id="273" r:id="rId26"/>
    <p:sldId id="274" r:id="rId27"/>
    <p:sldId id="275" r:id="rId28"/>
    <p:sldId id="276" r:id="rId29"/>
    <p:sldId id="277" r:id="rId30"/>
    <p:sldId id="280" r:id="rId31"/>
    <p:sldId id="279" r:id="rId32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0104531-8D3D-467E-818B-AC83F22F0839}" v="227" dt="2023-09-29T08:37:05.503"/>
    <p1510:client id="{A2834F3C-53F3-481C-9A1A-EB4D6850BB5F}" v="174" dt="2023-09-29T06:58:35.957"/>
    <p1510:client id="{EFE582D9-BCF4-46CB-87F4-FA260686F071}" v="15" dt="2023-09-29T07:03:03.076"/>
    <p1510:client id="{F716F0B3-D120-48A9-A463-69754820AA85}" v="7" dt="2023-09-29T10:25:40.930"/>
    <p1510:client id="{F9BF7990-4F9A-461E-9379-A8A6885A411E}" v="13" dt="2023-09-29T10:22:02.52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50" d="100"/>
          <a:sy n="50" d="100"/>
        </p:scale>
        <p:origin x="-1476" y="-4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21" Type="http://schemas.openxmlformats.org/officeDocument/2006/relationships/slide" Target="slides/slide13.xml"/><Relationship Id="rId34" Type="http://schemas.openxmlformats.org/officeDocument/2006/relationships/presProps" Target="presProp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notesMaster" Target="notesMasters/notesMaster1.xml"/><Relationship Id="rId38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theme" Target="theme/theme1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viewProps" Target="viewProps.xml"/><Relationship Id="rId8" Type="http://schemas.openxmlformats.org/officeDocument/2006/relationships/slideMaster" Target="slideMasters/slideMaster5.xml"/><Relationship Id="rId3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hu-HU" sz="1400" b="0" strike="noStrike" spc="-1">
                <a:solidFill>
                  <a:srgbClr val="000000"/>
                </a:solidFill>
                <a:latin typeface="Arial"/>
              </a:rPr>
              <a:t>A dia áthelyezéséhez kattintson ide</a:t>
            </a:r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hu-HU" sz="2000" b="0" strike="noStrike" spc="-1">
                <a:latin typeface="Arial"/>
              </a:rPr>
              <a:t>A jegyzetformátum szerkesztéséhez kattintson ide</a:t>
            </a:r>
          </a:p>
        </p:txBody>
      </p:sp>
      <p:sp>
        <p:nvSpPr>
          <p:cNvPr id="169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hu-HU" sz="1400" b="0" strike="noStrike" spc="-1">
                <a:latin typeface="Times New Roman"/>
              </a:rPr>
              <a:t>&lt;élőfej&gt;</a:t>
            </a:r>
          </a:p>
        </p:txBody>
      </p:sp>
      <p:sp>
        <p:nvSpPr>
          <p:cNvPr id="170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tIns="0" rIns="0" bIns="0"/>
          <a:lstStyle/>
          <a:p>
            <a:pPr algn="r"/>
            <a:r>
              <a:rPr lang="hu-HU" sz="1400" b="0" strike="noStrike" spc="-1">
                <a:latin typeface="Times New Roman"/>
              </a:rPr>
              <a:t>&lt;dátum/idő&gt;</a:t>
            </a:r>
          </a:p>
        </p:txBody>
      </p:sp>
      <p:sp>
        <p:nvSpPr>
          <p:cNvPr id="171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hu-HU" sz="1400" b="0" strike="noStrike" spc="-1">
                <a:latin typeface="Times New Roman"/>
              </a:rPr>
              <a:t>&lt;élőláb&gt;</a:t>
            </a:r>
          </a:p>
        </p:txBody>
      </p:sp>
      <p:sp>
        <p:nvSpPr>
          <p:cNvPr id="172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tIns="0" rIns="0" bIns="0" anchor="b"/>
          <a:lstStyle/>
          <a:p>
            <a:pPr algn="r"/>
            <a:fld id="{FA722ECD-3693-4D46-873E-B003D1D47F13}" type="slidenum">
              <a:rPr lang="hu-HU" sz="1400" b="0" strike="noStrike" spc="-1">
                <a:latin typeface="Times New Roman"/>
              </a:rPr>
              <a:t>‹#›</a:t>
            </a:fld>
            <a:endParaRPr lang="hu-HU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525583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26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360"/>
          </a:xfrm>
          <a:prstGeom prst="rect">
            <a:avLst/>
          </a:prstGeom>
        </p:spPr>
        <p:txBody>
          <a:bodyPr/>
          <a:lstStyle/>
          <a:p>
            <a:endParaRPr lang="hu-HU" sz="2000" b="0" strike="noStrike" spc="-1">
              <a:latin typeface="Arial"/>
            </a:endParaRPr>
          </a:p>
        </p:txBody>
      </p:sp>
      <p:sp>
        <p:nvSpPr>
          <p:cNvPr id="264" name="TextShape 3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60AE20A9-9954-4C45-96CC-D38A0344801B}" type="slidenum">
              <a:rPr lang="hu-HU" sz="1400" b="0" strike="noStrike" spc="-1">
                <a:latin typeface="Times New Roman"/>
              </a:rPr>
              <a:t>2</a:t>
            </a:fld>
            <a:endParaRPr lang="hu-HU" sz="14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26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360"/>
          </a:xfrm>
          <a:prstGeom prst="rect">
            <a:avLst/>
          </a:prstGeom>
        </p:spPr>
        <p:txBody>
          <a:bodyPr/>
          <a:lstStyle/>
          <a:p>
            <a:endParaRPr lang="hu-HU" sz="2000" b="0" strike="noStrike" spc="-1">
              <a:latin typeface="Arial"/>
            </a:endParaRPr>
          </a:p>
        </p:txBody>
      </p:sp>
      <p:sp>
        <p:nvSpPr>
          <p:cNvPr id="267" name="TextShape 3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D89FF96D-3696-4437-979D-5A24E652BFCE}" type="slidenum">
              <a:rPr lang="hu-HU" sz="1400" b="0" strike="noStrike" spc="-1">
                <a:latin typeface="Times New Roman"/>
              </a:rPr>
              <a:t>3</a:t>
            </a:fld>
            <a:endParaRPr lang="hu-HU" sz="14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TextShape 1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>
              <a:lnSpc>
                <a:spcPct val="100000"/>
              </a:lnSpc>
            </a:pPr>
            <a:fld id="{EAD947BF-16E1-4690-A746-08AFF995EA04}" type="slidenum">
              <a:rPr lang="hu-HU" sz="1200" b="0" strike="noStrike" spc="-1">
                <a:solidFill>
                  <a:srgbClr val="000000"/>
                </a:solidFill>
                <a:latin typeface="Times New Roman"/>
                <a:ea typeface="Arial"/>
              </a:rPr>
              <a:t>5</a:t>
            </a:fld>
            <a:endParaRPr lang="hu-HU" sz="1200" b="0" strike="noStrike" spc="-1">
              <a:latin typeface="Times New Roman"/>
            </a:endParaRPr>
          </a:p>
        </p:txBody>
      </p:sp>
      <p:sp>
        <p:nvSpPr>
          <p:cNvPr id="269" name="PlaceHolder 2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270" name="PlaceHolder 3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/>
          <a:lstStyle/>
          <a:p>
            <a:endParaRPr lang="hu-HU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TextShape 1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44FEE563-1233-4152-9604-712719F0B16E}" type="slidenum">
              <a:rPr lang="hu-HU" sz="1200" b="0" strike="noStrike" spc="-1">
                <a:solidFill>
                  <a:srgbClr val="000000"/>
                </a:solidFill>
                <a:latin typeface="Times New Roman"/>
                <a:ea typeface="+mn-ea"/>
              </a:rPr>
              <a:t>6</a:t>
            </a:fld>
            <a:endParaRPr lang="hu-HU" sz="1200" b="0" strike="noStrike" spc="-1">
              <a:latin typeface="Times New Roman"/>
            </a:endParaRPr>
          </a:p>
        </p:txBody>
      </p:sp>
      <p:sp>
        <p:nvSpPr>
          <p:cNvPr id="272" name="PlaceHolder 2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273" name="PlaceHolder 3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/>
          <a:lstStyle/>
          <a:p>
            <a:endParaRPr lang="hu-HU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27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/>
          <a:lstStyle/>
          <a:p>
            <a:endParaRPr lang="hu-HU" sz="2000" b="0" strike="noStrike" spc="-1">
              <a:latin typeface="Arial"/>
            </a:endParaRPr>
          </a:p>
        </p:txBody>
      </p:sp>
      <p:sp>
        <p:nvSpPr>
          <p:cNvPr id="276" name="TextShape 3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04AEEF0D-9603-4EA4-8530-80B94F383FAF}" type="slidenum">
              <a:rPr lang="hu-HU" sz="1400" b="0" strike="noStrike" spc="-1">
                <a:latin typeface="Times New Roman"/>
              </a:rPr>
              <a:t>7</a:t>
            </a:fld>
            <a:endParaRPr lang="hu-HU" sz="14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27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/>
          <a:lstStyle/>
          <a:p>
            <a:pPr marL="457200" indent="-228240">
              <a:lnSpc>
                <a:spcPct val="100000"/>
              </a:lnSpc>
            </a:pPr>
            <a:r>
              <a:rPr lang="hu-HU" sz="1200" b="0" strike="noStrike" spc="-1">
                <a:solidFill>
                  <a:srgbClr val="000000"/>
                </a:solidFill>
                <a:latin typeface="Calibri"/>
                <a:ea typeface="Calibri"/>
              </a:rPr>
              <a:t>szintén ugyanabban a rendszerben ahogy a többi,  Cím: 1. CSÉN program hosszan kiírva alcím:  történelméről…  Javítanám az évszámot 21-re és tennék egy jelet, több mint 30 év</a:t>
            </a:r>
            <a:endParaRPr lang="hu-HU" sz="1200" b="0" strike="noStrike" spc="-1">
              <a:latin typeface="Arial"/>
            </a:endParaRPr>
          </a:p>
          <a:p>
            <a:pPr marL="457200" indent="-228240">
              <a:lnSpc>
                <a:spcPct val="100000"/>
              </a:lnSpc>
            </a:pPr>
            <a:endParaRPr lang="hu-HU" sz="1200" b="0" strike="noStrike" spc="-1">
              <a:latin typeface="Arial"/>
            </a:endParaRPr>
          </a:p>
        </p:txBody>
      </p:sp>
      <p:sp>
        <p:nvSpPr>
          <p:cNvPr id="279" name="TextShape 3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D80126FE-E905-4984-9A1B-096A5E82D253}" type="slidenum">
              <a:rPr lang="hu-HU" sz="1200" b="0" strike="noStrike" spc="-1">
                <a:solidFill>
                  <a:srgbClr val="000000"/>
                </a:solidFill>
                <a:latin typeface="Calibri"/>
                <a:ea typeface="Calibri"/>
              </a:rPr>
              <a:t>8</a:t>
            </a:fld>
            <a:endParaRPr lang="hu-HU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28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/>
          <a:lstStyle/>
          <a:p>
            <a:endParaRPr lang="hu-HU" sz="2000" b="0" strike="noStrike" spc="-1">
              <a:latin typeface="Arial"/>
            </a:endParaRPr>
          </a:p>
        </p:txBody>
      </p:sp>
      <p:sp>
        <p:nvSpPr>
          <p:cNvPr id="282" name="TextShape 3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9270E798-EB13-4350-9663-92CEB9C90364}" type="slidenum">
              <a:rPr lang="hu-HU" sz="1200" b="0" strike="noStrike" spc="-1">
                <a:solidFill>
                  <a:srgbClr val="000000"/>
                </a:solidFill>
                <a:latin typeface="Calibri"/>
                <a:ea typeface="Calibri"/>
              </a:rPr>
              <a:t>9</a:t>
            </a:fld>
            <a:endParaRPr lang="hu-HU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28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/>
          <a:lstStyle/>
          <a:p>
            <a:endParaRPr lang="hu-HU" sz="2000" b="0" strike="noStrike" spc="-1">
              <a:latin typeface="Arial"/>
            </a:endParaRPr>
          </a:p>
        </p:txBody>
      </p:sp>
      <p:sp>
        <p:nvSpPr>
          <p:cNvPr id="285" name="TextShape 3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52B065B7-A250-458C-87C1-638FA9C8F063}" type="slidenum">
              <a:rPr lang="hu-HU" sz="1400" b="0" strike="noStrike" spc="-1">
                <a:latin typeface="Times New Roman"/>
              </a:rPr>
              <a:t>10</a:t>
            </a:fld>
            <a:endParaRPr lang="hu-HU" sz="14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28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/>
          <a:lstStyle/>
          <a:p>
            <a:endParaRPr lang="hu-HU" sz="2000" b="0" strike="noStrike" spc="-1">
              <a:latin typeface="Arial"/>
            </a:endParaRPr>
          </a:p>
        </p:txBody>
      </p:sp>
      <p:sp>
        <p:nvSpPr>
          <p:cNvPr id="288" name="TextShape 3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82546FB0-8BC5-4591-B272-0837F263BB45}" type="slidenum">
              <a:rPr lang="hu-HU" sz="1400" b="0" strike="noStrike" spc="-1">
                <a:latin typeface="Times New Roman"/>
              </a:rPr>
              <a:t>11</a:t>
            </a:fld>
            <a:endParaRPr lang="hu-HU" sz="14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29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/>
          <a:lstStyle/>
          <a:p>
            <a:endParaRPr lang="hu-HU" sz="2000" b="0" strike="noStrike" spc="-1">
              <a:latin typeface="Arial"/>
            </a:endParaRPr>
          </a:p>
        </p:txBody>
      </p:sp>
      <p:sp>
        <p:nvSpPr>
          <p:cNvPr id="291" name="TextShape 3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358E1370-326A-429E-985C-3D73AC068DFC}" type="slidenum">
              <a:rPr lang="hu-HU" sz="1200" b="0" strike="noStrike" spc="-1">
                <a:solidFill>
                  <a:srgbClr val="000000"/>
                </a:solidFill>
                <a:latin typeface="Calibri"/>
                <a:ea typeface="Calibri"/>
              </a:rPr>
              <a:t>12</a:t>
            </a:fld>
            <a:endParaRPr lang="hu-HU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29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hu-HU" sz="1200" b="0" strike="noStrike" spc="-1">
                <a:solidFill>
                  <a:srgbClr val="000000"/>
                </a:solidFill>
                <a:latin typeface="Calibri"/>
                <a:ea typeface="Calibri"/>
              </a:rPr>
              <a:t> </a:t>
            </a:r>
            <a:endParaRPr lang="hu-HU" sz="1200" b="0" strike="noStrike" spc="-1">
              <a:latin typeface="Arial"/>
            </a:endParaRPr>
          </a:p>
        </p:txBody>
      </p:sp>
      <p:sp>
        <p:nvSpPr>
          <p:cNvPr id="294" name="TextShape 3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D5C2CBEB-E3BF-45DA-BC48-13ED02C17FC7}" type="slidenum">
              <a:rPr lang="hu-HU" sz="1400" b="0" strike="noStrike" spc="-1">
                <a:latin typeface="Times New Roman"/>
              </a:rPr>
              <a:t>13</a:t>
            </a:fld>
            <a:endParaRPr lang="hu-HU" sz="14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29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/>
          <a:lstStyle/>
          <a:p>
            <a:endParaRPr lang="hu-HU" sz="2000" b="0" strike="noStrike" spc="-1">
              <a:latin typeface="Arial"/>
            </a:endParaRPr>
          </a:p>
        </p:txBody>
      </p:sp>
      <p:sp>
        <p:nvSpPr>
          <p:cNvPr id="297" name="TextShape 3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15E9746F-18D2-4DF9-93F1-2CF6D67A2512}" type="slidenum">
              <a:rPr lang="hu-HU" sz="1400" b="0" strike="noStrike" spc="-1">
                <a:latin typeface="Times New Roman"/>
              </a:rPr>
              <a:t>14</a:t>
            </a:fld>
            <a:endParaRPr lang="hu-HU" sz="14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29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/>
          <a:lstStyle/>
          <a:p>
            <a:endParaRPr lang="hu-HU" sz="2000" b="0" strike="noStrike" spc="-1">
              <a:latin typeface="Arial"/>
            </a:endParaRPr>
          </a:p>
        </p:txBody>
      </p:sp>
      <p:sp>
        <p:nvSpPr>
          <p:cNvPr id="300" name="TextShape 3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3DABE01E-FA1E-41B4-A472-71F922344868}" type="slidenum">
              <a:rPr lang="hu-HU" sz="1400" b="0" strike="noStrike" spc="-1">
                <a:latin typeface="Times New Roman"/>
              </a:rPr>
              <a:t>15</a:t>
            </a:fld>
            <a:endParaRPr lang="hu-HU" sz="14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0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/>
          <a:lstStyle/>
          <a:p>
            <a:endParaRPr lang="hu-HU" sz="2000" b="0" strike="noStrike" spc="-1">
              <a:latin typeface="Arial"/>
            </a:endParaRPr>
          </a:p>
        </p:txBody>
      </p:sp>
      <p:sp>
        <p:nvSpPr>
          <p:cNvPr id="303" name="TextShape 3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3E4A5EA5-AEED-49E2-A3B0-168098C633C8}" type="slidenum">
              <a:rPr lang="hu-HU" sz="1400" b="0" strike="noStrike" spc="-1">
                <a:latin typeface="Times New Roman"/>
              </a:rPr>
              <a:t>16</a:t>
            </a:fld>
            <a:endParaRPr lang="hu-HU" sz="14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0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/>
          <a:lstStyle/>
          <a:p>
            <a:endParaRPr lang="hu-HU" sz="2000" b="0" strike="noStrike" spc="-1">
              <a:latin typeface="Arial"/>
            </a:endParaRPr>
          </a:p>
        </p:txBody>
      </p:sp>
      <p:sp>
        <p:nvSpPr>
          <p:cNvPr id="306" name="TextShape 3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42FE0B48-3D16-47D6-8314-1CEFAD6E6830}" type="slidenum">
              <a:rPr lang="hu-HU" sz="1400" b="0" strike="noStrike" spc="-1">
                <a:latin typeface="Times New Roman"/>
              </a:rPr>
              <a:t>17</a:t>
            </a:fld>
            <a:endParaRPr lang="hu-HU" sz="14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0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/>
          <a:lstStyle/>
          <a:p>
            <a:endParaRPr lang="hu-HU" sz="2000" b="0" strike="noStrike" spc="-1">
              <a:latin typeface="Arial"/>
            </a:endParaRPr>
          </a:p>
        </p:txBody>
      </p:sp>
      <p:sp>
        <p:nvSpPr>
          <p:cNvPr id="309" name="TextShape 3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469560A6-8BFC-4505-9064-FCC667C01296}" type="slidenum">
              <a:rPr lang="hu-HU" sz="1400" b="0" strike="noStrike" spc="-1">
                <a:latin typeface="Times New Roman"/>
              </a:rPr>
              <a:t>18</a:t>
            </a:fld>
            <a:endParaRPr lang="hu-HU" sz="14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1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/>
          <a:lstStyle/>
          <a:p>
            <a:endParaRPr lang="hu-HU" sz="2000" b="0" strike="noStrike" spc="-1">
              <a:latin typeface="Arial"/>
            </a:endParaRPr>
          </a:p>
        </p:txBody>
      </p:sp>
      <p:sp>
        <p:nvSpPr>
          <p:cNvPr id="312" name="TextShape 3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BB14859B-748C-4D10-B29C-E2136EE1496D}" type="slidenum">
              <a:rPr lang="hu-HU" sz="1200" b="0" strike="noStrike" spc="-1">
                <a:solidFill>
                  <a:srgbClr val="000000"/>
                </a:solidFill>
                <a:latin typeface="Calibri"/>
                <a:ea typeface="Calibri"/>
              </a:rPr>
              <a:t>19</a:t>
            </a:fld>
            <a:endParaRPr lang="hu-HU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1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/>
          <a:lstStyle/>
          <a:p>
            <a:endParaRPr lang="hu-HU" sz="2000" b="0" strike="noStrike" spc="-1">
              <a:latin typeface="Arial"/>
            </a:endParaRPr>
          </a:p>
        </p:txBody>
      </p:sp>
      <p:sp>
        <p:nvSpPr>
          <p:cNvPr id="315" name="TextShape 3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>
              <a:lnSpc>
                <a:spcPct val="100000"/>
              </a:lnSpc>
            </a:pPr>
            <a:fld id="{E1E4349F-F532-4D0D-B5C2-EA5D861BD46A}" type="slidenum">
              <a:rPr lang="hu-HU" sz="1200" b="0" strike="noStrike" spc="-1">
                <a:solidFill>
                  <a:srgbClr val="000000"/>
                </a:solidFill>
                <a:latin typeface="Times New Roman"/>
                <a:ea typeface="Arial"/>
              </a:rPr>
              <a:t>20</a:t>
            </a:fld>
            <a:endParaRPr lang="hu-HU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1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/>
          <a:lstStyle/>
          <a:p>
            <a:endParaRPr lang="hu-HU" sz="2000" b="0" strike="noStrike" spc="-1">
              <a:latin typeface="Arial"/>
            </a:endParaRPr>
          </a:p>
        </p:txBody>
      </p:sp>
      <p:sp>
        <p:nvSpPr>
          <p:cNvPr id="318" name="TextShape 3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>
              <a:lnSpc>
                <a:spcPct val="100000"/>
              </a:lnSpc>
            </a:pPr>
            <a:fld id="{D58B7AAA-2BDF-4FD9-9714-24C0921F3352}" type="slidenum">
              <a:rPr lang="hu-HU" sz="1200" b="0" strike="noStrike" spc="-1">
                <a:solidFill>
                  <a:srgbClr val="000000"/>
                </a:solidFill>
                <a:latin typeface="Times New Roman"/>
                <a:ea typeface="Arial"/>
              </a:rPr>
              <a:t>21</a:t>
            </a:fld>
            <a:endParaRPr lang="hu-HU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2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/>
          <a:lstStyle/>
          <a:p>
            <a:endParaRPr lang="hu-HU" sz="2000" b="0" strike="noStrike" spc="-1">
              <a:latin typeface="Arial"/>
            </a:endParaRPr>
          </a:p>
        </p:txBody>
      </p:sp>
      <p:sp>
        <p:nvSpPr>
          <p:cNvPr id="321" name="TextShape 3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B2A7AEAE-73F5-4ED4-94A8-CF6B624DDE34}" type="slidenum">
              <a:rPr lang="hu-HU" sz="1400" b="0" strike="noStrike" spc="-1">
                <a:latin typeface="Times New Roman"/>
              </a:rPr>
              <a:t>22</a:t>
            </a:fld>
            <a:endParaRPr lang="hu-HU" sz="14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9" name="Google Shape;309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10" name="Google Shape;310;p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hu-HU"/>
              <a:t>23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ga8c03161ac_0_1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2" name="Google Shape;432;ga8c03161ac_0_13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33" name="Google Shape;433;ga8c03161ac_0_13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hu-HU"/>
              <a:t>24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hu-H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hu-H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hu-H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hu-H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hu-HU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838080" y="365040"/>
            <a:ext cx="10515240" cy="61441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hu-H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hu-H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hu-H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hu-H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hu-H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hu-H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hu-H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4393440" y="182556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7949160" y="182556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838080" y="409824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4393440" y="409824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7949160" y="409824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hu-H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hu-H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hu-H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hu-H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hu-HU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subTitle"/>
          </p:nvPr>
        </p:nvSpPr>
        <p:spPr>
          <a:xfrm>
            <a:off x="838080" y="365040"/>
            <a:ext cx="10515240" cy="61441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hu-H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hu-H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hu-H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hu-H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hu-H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hu-H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" name="PlaceHolder 5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hu-H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PlaceHolder 3"/>
          <p:cNvSpPr>
            <a:spLocks noGrp="1"/>
          </p:cNvSpPr>
          <p:nvPr>
            <p:ph type="body"/>
          </p:nvPr>
        </p:nvSpPr>
        <p:spPr>
          <a:xfrm>
            <a:off x="4393440" y="182556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4"/>
          <p:cNvSpPr>
            <a:spLocks noGrp="1"/>
          </p:cNvSpPr>
          <p:nvPr>
            <p:ph type="body"/>
          </p:nvPr>
        </p:nvSpPr>
        <p:spPr>
          <a:xfrm>
            <a:off x="7949160" y="182556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PlaceHolder 5"/>
          <p:cNvSpPr>
            <a:spLocks noGrp="1"/>
          </p:cNvSpPr>
          <p:nvPr>
            <p:ph type="body"/>
          </p:nvPr>
        </p:nvSpPr>
        <p:spPr>
          <a:xfrm>
            <a:off x="838080" y="409824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6"/>
          <p:cNvSpPr>
            <a:spLocks noGrp="1"/>
          </p:cNvSpPr>
          <p:nvPr>
            <p:ph type="body"/>
          </p:nvPr>
        </p:nvSpPr>
        <p:spPr>
          <a:xfrm>
            <a:off x="4393440" y="409824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PlaceHolder 7"/>
          <p:cNvSpPr>
            <a:spLocks noGrp="1"/>
          </p:cNvSpPr>
          <p:nvPr>
            <p:ph type="body"/>
          </p:nvPr>
        </p:nvSpPr>
        <p:spPr>
          <a:xfrm>
            <a:off x="7949160" y="409824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hu-H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hu-H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hu-H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hu-H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hu-HU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subTitle"/>
          </p:nvPr>
        </p:nvSpPr>
        <p:spPr>
          <a:xfrm>
            <a:off x="838080" y="365040"/>
            <a:ext cx="10515240" cy="61441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hu-H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hu-H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hu-H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PlaceHolder 4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hu-H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hu-H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3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hu-H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" name="PlaceHolder 5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hu-H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PlaceHolder 3"/>
          <p:cNvSpPr>
            <a:spLocks noGrp="1"/>
          </p:cNvSpPr>
          <p:nvPr>
            <p:ph type="body"/>
          </p:nvPr>
        </p:nvSpPr>
        <p:spPr>
          <a:xfrm>
            <a:off x="4393440" y="182556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PlaceHolder 4"/>
          <p:cNvSpPr>
            <a:spLocks noGrp="1"/>
          </p:cNvSpPr>
          <p:nvPr>
            <p:ph type="body"/>
          </p:nvPr>
        </p:nvSpPr>
        <p:spPr>
          <a:xfrm>
            <a:off x="7949160" y="182556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PlaceHolder 5"/>
          <p:cNvSpPr>
            <a:spLocks noGrp="1"/>
          </p:cNvSpPr>
          <p:nvPr>
            <p:ph type="body"/>
          </p:nvPr>
        </p:nvSpPr>
        <p:spPr>
          <a:xfrm>
            <a:off x="838080" y="409824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PlaceHolder 6"/>
          <p:cNvSpPr>
            <a:spLocks noGrp="1"/>
          </p:cNvSpPr>
          <p:nvPr>
            <p:ph type="body"/>
          </p:nvPr>
        </p:nvSpPr>
        <p:spPr>
          <a:xfrm>
            <a:off x="4393440" y="409824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PlaceHolder 7"/>
          <p:cNvSpPr>
            <a:spLocks noGrp="1"/>
          </p:cNvSpPr>
          <p:nvPr>
            <p:ph type="body"/>
          </p:nvPr>
        </p:nvSpPr>
        <p:spPr>
          <a:xfrm>
            <a:off x="7949160" y="409824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hu-H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hu-H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hu-H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hu-H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hu-HU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PlaceHolder 1"/>
          <p:cNvSpPr>
            <a:spLocks noGrp="1"/>
          </p:cNvSpPr>
          <p:nvPr>
            <p:ph type="subTitle"/>
          </p:nvPr>
        </p:nvSpPr>
        <p:spPr>
          <a:xfrm>
            <a:off x="838080" y="365040"/>
            <a:ext cx="10515240" cy="61441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hu-H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hu-H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hu-H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PlaceHolder 4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hu-H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hu-H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PlaceHolder 3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hu-H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" name="PlaceHolder 5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hu-H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" name="PlaceHolder 3"/>
          <p:cNvSpPr>
            <a:spLocks noGrp="1"/>
          </p:cNvSpPr>
          <p:nvPr>
            <p:ph type="body"/>
          </p:nvPr>
        </p:nvSpPr>
        <p:spPr>
          <a:xfrm>
            <a:off x="4393440" y="182556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PlaceHolder 4"/>
          <p:cNvSpPr>
            <a:spLocks noGrp="1"/>
          </p:cNvSpPr>
          <p:nvPr>
            <p:ph type="body"/>
          </p:nvPr>
        </p:nvSpPr>
        <p:spPr>
          <a:xfrm>
            <a:off x="7949160" y="182556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" name="PlaceHolder 5"/>
          <p:cNvSpPr>
            <a:spLocks noGrp="1"/>
          </p:cNvSpPr>
          <p:nvPr>
            <p:ph type="body"/>
          </p:nvPr>
        </p:nvSpPr>
        <p:spPr>
          <a:xfrm>
            <a:off x="838080" y="409824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PlaceHolder 6"/>
          <p:cNvSpPr>
            <a:spLocks noGrp="1"/>
          </p:cNvSpPr>
          <p:nvPr>
            <p:ph type="body"/>
          </p:nvPr>
        </p:nvSpPr>
        <p:spPr>
          <a:xfrm>
            <a:off x="4393440" y="409824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" name="PlaceHolder 7"/>
          <p:cNvSpPr>
            <a:spLocks noGrp="1"/>
          </p:cNvSpPr>
          <p:nvPr>
            <p:ph type="body"/>
          </p:nvPr>
        </p:nvSpPr>
        <p:spPr>
          <a:xfrm>
            <a:off x="7949160" y="409824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ím és tartalom" type="obj" preserve="1">
  <p:cSld name="Cím és tartalom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3600">
                <a:solidFill>
                  <a:srgbClr val="14507C"/>
                </a:solidFill>
                <a:latin typeface="Cambria" panose="02040503050406030204" pitchFamily="18" charset="0"/>
                <a:ea typeface="Cambria" panose="02040503050406030204" pitchFamily="18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solidFill>
                  <a:srgbClr val="663300"/>
                </a:solidFill>
                <a:latin typeface="Cambria" panose="02040503050406030204" pitchFamily="18" charset="0"/>
                <a:ea typeface="Cambria" panose="0204050305040603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" name="Google Shape;18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313980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sak cím" type="titleOnly" preserve="1">
  <p:cSld name="Csak cím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5523848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ímdia" type="title" preserve="1">
  <p:cSld name="Címdia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36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9" name="Google Shape;29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0228982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zakaszfejléc" type="secHead" preserve="1">
  <p:cSld name="Szakaszfejléc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38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38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5" name="Google Shape;35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2572181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tartalomrész" type="twoObj" preserve="1">
  <p:cSld name="2 tartalomrész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3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3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39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2600111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Összehasonlítás" type="twoTxTwoObj" preserve="1">
  <p:cSld name="Összehasonlítás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40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40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8" name="Google Shape;48;p40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40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0" name="Google Shape;50;p40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1" name="Google Shape;51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620805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Üres" type="blank" preserve="1">
  <p:cSld name="Üres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6793547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rtalomrész képaláírással" type="objTx" preserve="1">
  <p:cSld name="Tartalomrész képaláírással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4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42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42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0068763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ép képaláírással" type="picTx" preserve="1">
  <p:cSld name="Kép képaláírással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4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43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Google Shape;68;p43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4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4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4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9741827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ím és függőleges szöveg" type="vertTx" preserve="1">
  <p:cSld name="Cím és függőleges szöveg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4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44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4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4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4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8217671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üggőleges cím és szöveg" type="vertTitleAndTx" preserve="1">
  <p:cSld name="Függőleges cím és szöveg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5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45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4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4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4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900215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1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image" Target="../media/image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/>
          <a:lstStyle/>
          <a:p>
            <a:endParaRPr lang="hu-HU" sz="2400" b="0" strike="noStrike" spc="-1">
              <a:latin typeface="Times New Roman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/>
          <a:lstStyle/>
          <a:p>
            <a:endParaRPr lang="hu-HU" sz="2400" b="0" strike="noStrike" spc="-1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/>
          <a:lstStyle/>
          <a:p>
            <a:pPr algn="r">
              <a:lnSpc>
                <a:spcPct val="100000"/>
              </a:lnSpc>
            </a:pPr>
            <a:fld id="{606B4A94-37BC-4FC0-A542-35B51F494258}" type="slidenum">
              <a:rPr lang="hu-HU" sz="1200" b="0" strike="noStrike" spc="-1">
                <a:solidFill>
                  <a:srgbClr val="888888"/>
                </a:solidFill>
                <a:latin typeface="Calibri"/>
                <a:ea typeface="Calibri"/>
              </a:rPr>
              <a:t>‹#›</a:t>
            </a:fld>
            <a:endParaRPr lang="hu-HU" sz="1200" b="0" strike="noStrike" spc="-1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hu-HU" sz="1400" b="0" strike="noStrike" spc="-1">
                <a:solidFill>
                  <a:srgbClr val="000000"/>
                </a:solidFill>
                <a:latin typeface="Arial"/>
              </a:rPr>
              <a:t>Címszöveg formátumának szerkesztése</a:t>
            </a: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hu-HU" sz="1400" b="0" strike="noStrike" spc="-1">
                <a:solidFill>
                  <a:srgbClr val="000000"/>
                </a:solidFill>
                <a:latin typeface="Arial"/>
              </a:rPr>
              <a:t>Vázlatszöveg formátumának szerkesztése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hu-HU" sz="1400" b="0" strike="noStrike" spc="-1">
                <a:solidFill>
                  <a:srgbClr val="000000"/>
                </a:solidFill>
                <a:latin typeface="Arial"/>
              </a:rPr>
              <a:t>Második vázlatszint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hu-HU" sz="1400" b="0" strike="noStrike" spc="-1">
                <a:solidFill>
                  <a:srgbClr val="000000"/>
                </a:solidFill>
                <a:latin typeface="Arial"/>
              </a:rPr>
              <a:t>Harmadik vázlatszint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hu-HU" sz="1400" b="0" strike="noStrike" spc="-1">
                <a:solidFill>
                  <a:srgbClr val="000000"/>
                </a:solidFill>
                <a:latin typeface="Arial"/>
              </a:rPr>
              <a:t>Negyedik vázlatszint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hu-HU" sz="2000" b="0" strike="noStrike" spc="-1">
                <a:solidFill>
                  <a:srgbClr val="000000"/>
                </a:solidFill>
                <a:latin typeface="Arial"/>
              </a:rPr>
              <a:t>Ötödik vázlatszint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hu-HU" sz="2000" b="0" strike="noStrike" spc="-1">
                <a:solidFill>
                  <a:srgbClr val="000000"/>
                </a:solidFill>
                <a:latin typeface="Arial"/>
              </a:rPr>
              <a:t>Hatodik vázlatszint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hu-HU" sz="2000" b="0" strike="noStrike" spc="-1">
                <a:solidFill>
                  <a:srgbClr val="000000"/>
                </a:solidFill>
                <a:latin typeface="Arial"/>
              </a:rPr>
              <a:t>Hetedik vázlatszint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Kép 6"/>
          <p:cNvPicPr/>
          <p:nvPr/>
        </p:nvPicPr>
        <p:blipFill>
          <a:blip r:embed="rId15"/>
          <a:stretch/>
        </p:blipFill>
        <p:spPr>
          <a:xfrm>
            <a:off x="9977760" y="0"/>
            <a:ext cx="2214000" cy="2214000"/>
          </a:xfrm>
          <a:prstGeom prst="rect">
            <a:avLst/>
          </a:prstGeom>
          <a:ln>
            <a:noFill/>
          </a:ln>
        </p:spPr>
      </p:pic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hu-HU" sz="3600" b="0" strike="noStrike" spc="-1">
                <a:solidFill>
                  <a:srgbClr val="000000"/>
                </a:solidFill>
                <a:latin typeface="Arial"/>
              </a:rPr>
              <a:t>Címszöveg formátumának szerkesztése</a:t>
            </a: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hu-HU" sz="2800" b="0" strike="noStrike" spc="-1">
                <a:solidFill>
                  <a:srgbClr val="000000"/>
                </a:solidFill>
                <a:latin typeface="Arial"/>
              </a:rPr>
              <a:t>Vázlatszöveg formátumának szerkesztése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hu-HU" sz="2800" b="0" strike="noStrike" spc="-1">
                <a:solidFill>
                  <a:srgbClr val="000000"/>
                </a:solidFill>
                <a:latin typeface="Arial"/>
              </a:rPr>
              <a:t>Második vázlatszint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hu-HU" sz="2800" b="0" strike="noStrike" spc="-1">
                <a:solidFill>
                  <a:srgbClr val="000000"/>
                </a:solidFill>
                <a:latin typeface="Arial"/>
              </a:rPr>
              <a:t>Harmadik vázlatszint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hu-HU" sz="2800" b="0" strike="noStrike" spc="-1">
                <a:solidFill>
                  <a:srgbClr val="000000"/>
                </a:solidFill>
                <a:latin typeface="Arial"/>
              </a:rPr>
              <a:t>Negyedik vázlatszint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hu-HU" sz="2800" b="0" strike="noStrike" spc="-1">
                <a:solidFill>
                  <a:srgbClr val="000000"/>
                </a:solidFill>
                <a:latin typeface="Arial"/>
              </a:rPr>
              <a:t>Ötödik vázlatszint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hu-HU" sz="2800" b="0" strike="noStrike" spc="-1">
                <a:solidFill>
                  <a:srgbClr val="000000"/>
                </a:solidFill>
                <a:latin typeface="Arial"/>
              </a:rPr>
              <a:t>Hatodik vázlatszint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hu-HU" sz="2800" b="0" strike="noStrike" spc="-1">
                <a:solidFill>
                  <a:srgbClr val="000000"/>
                </a:solidFill>
                <a:latin typeface="Arial"/>
              </a:rPr>
              <a:t>Hetedik vázlatszint</a:t>
            </a:r>
          </a:p>
        </p:txBody>
      </p:sp>
      <p:sp>
        <p:nvSpPr>
          <p:cNvPr id="44" name="PlaceHolder 3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/>
          <a:lstStyle/>
          <a:p>
            <a:endParaRPr lang="hu-HU" sz="2400" b="0" strike="noStrike" spc="-1">
              <a:latin typeface="Times New Roman"/>
            </a:endParaRPr>
          </a:p>
        </p:txBody>
      </p:sp>
      <p:sp>
        <p:nvSpPr>
          <p:cNvPr id="45" name="PlaceHolder 4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/>
          <a:lstStyle/>
          <a:p>
            <a:endParaRPr lang="hu-HU" sz="2400" b="0" strike="noStrike" spc="-1">
              <a:latin typeface="Times New Roman"/>
            </a:endParaRPr>
          </a:p>
        </p:txBody>
      </p:sp>
      <p:sp>
        <p:nvSpPr>
          <p:cNvPr id="46" name="PlaceHolder 5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/>
          <a:lstStyle/>
          <a:p>
            <a:pPr algn="r">
              <a:lnSpc>
                <a:spcPct val="100000"/>
              </a:lnSpc>
            </a:pPr>
            <a:fld id="{A8BF4DF7-BA66-48CD-BBBB-3DAB9CD7530B}" type="slidenum">
              <a:rPr lang="hu-HU" sz="1200" b="0" strike="noStrike" spc="-1">
                <a:solidFill>
                  <a:srgbClr val="888888"/>
                </a:solidFill>
                <a:latin typeface="Calibri"/>
                <a:ea typeface="Calibri"/>
              </a:rPr>
              <a:t>‹#›</a:t>
            </a:fld>
            <a:endParaRPr lang="hu-HU" sz="12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Kép 6"/>
          <p:cNvPicPr/>
          <p:nvPr/>
        </p:nvPicPr>
        <p:blipFill>
          <a:blip r:embed="rId15"/>
          <a:stretch/>
        </p:blipFill>
        <p:spPr>
          <a:xfrm>
            <a:off x="9977760" y="0"/>
            <a:ext cx="2214000" cy="2214000"/>
          </a:xfrm>
          <a:prstGeom prst="rect">
            <a:avLst/>
          </a:prstGeom>
          <a:ln>
            <a:noFill/>
          </a:ln>
        </p:spPr>
      </p:pic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hu-HU" sz="4400" b="0" strike="noStrike" spc="-1">
                <a:solidFill>
                  <a:srgbClr val="000000"/>
                </a:solidFill>
                <a:latin typeface="Arial"/>
              </a:rPr>
              <a:t>Címszöveg formátumának szerkesztése</a:t>
            </a:r>
          </a:p>
        </p:txBody>
      </p:sp>
      <p:sp>
        <p:nvSpPr>
          <p:cNvPr id="85" name="PlaceHolder 2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/>
          <a:lstStyle/>
          <a:p>
            <a:endParaRPr lang="hu-HU" sz="2400" b="0" strike="noStrike" spc="-1">
              <a:latin typeface="Times New Roman"/>
            </a:endParaRPr>
          </a:p>
        </p:txBody>
      </p:sp>
      <p:sp>
        <p:nvSpPr>
          <p:cNvPr id="86" name="PlaceHolder 3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/>
          <a:lstStyle/>
          <a:p>
            <a:endParaRPr lang="hu-HU" sz="2400" b="0" strike="noStrike" spc="-1">
              <a:latin typeface="Times New Roman"/>
            </a:endParaRPr>
          </a:p>
        </p:txBody>
      </p:sp>
      <p:sp>
        <p:nvSpPr>
          <p:cNvPr id="87" name="PlaceHolder 4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/>
          <a:lstStyle/>
          <a:p>
            <a:pPr algn="r">
              <a:lnSpc>
                <a:spcPct val="100000"/>
              </a:lnSpc>
            </a:pPr>
            <a:fld id="{83E9F2CC-03BB-4FB5-9292-17A5CF1F1C75}" type="slidenum">
              <a:rPr lang="hu-HU" sz="1200" b="0" strike="noStrike" spc="-1">
                <a:solidFill>
                  <a:srgbClr val="888888"/>
                </a:solidFill>
                <a:latin typeface="Calibri"/>
                <a:ea typeface="Calibri"/>
              </a:rPr>
              <a:t>‹#›</a:t>
            </a:fld>
            <a:endParaRPr lang="hu-HU" sz="1200" b="0" strike="noStrike" spc="-1">
              <a:latin typeface="Times New Roman"/>
            </a:endParaRPr>
          </a:p>
        </p:txBody>
      </p:sp>
      <p:sp>
        <p:nvSpPr>
          <p:cNvPr id="88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hu-HU" sz="1400" b="0" strike="noStrike" spc="-1">
                <a:solidFill>
                  <a:srgbClr val="000000"/>
                </a:solidFill>
                <a:latin typeface="Arial"/>
              </a:rPr>
              <a:t>Vázlatszöveg formátumának szerkesztése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hu-HU" sz="1400" b="0" strike="noStrike" spc="-1">
                <a:solidFill>
                  <a:srgbClr val="000000"/>
                </a:solidFill>
                <a:latin typeface="Arial"/>
              </a:rPr>
              <a:t>Második vázlatszint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hu-HU" sz="1400" b="0" strike="noStrike" spc="-1">
                <a:solidFill>
                  <a:srgbClr val="000000"/>
                </a:solidFill>
                <a:latin typeface="Arial"/>
              </a:rPr>
              <a:t>Harmadik vázlatszint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hu-HU" sz="1400" b="0" strike="noStrike" spc="-1">
                <a:solidFill>
                  <a:srgbClr val="000000"/>
                </a:solidFill>
                <a:latin typeface="Arial"/>
              </a:rPr>
              <a:t>Negyedik vázlatszint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hu-HU" sz="2000" b="0" strike="noStrike" spc="-1">
                <a:solidFill>
                  <a:srgbClr val="000000"/>
                </a:solidFill>
                <a:latin typeface="Arial"/>
              </a:rPr>
              <a:t>Ötödik vázlatszint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hu-HU" sz="2000" b="0" strike="noStrike" spc="-1">
                <a:solidFill>
                  <a:srgbClr val="000000"/>
                </a:solidFill>
                <a:latin typeface="Arial"/>
              </a:rPr>
              <a:t>Hatodik vázlatszint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hu-HU" sz="2000" b="0" strike="noStrike" spc="-1">
                <a:solidFill>
                  <a:srgbClr val="000000"/>
                </a:solidFill>
                <a:latin typeface="Arial"/>
              </a:rPr>
              <a:t>Hetedik vázlatszint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700" r:id="rId10"/>
    <p:sldLayoutId id="2147483701" r:id="rId11"/>
    <p:sldLayoutId id="214748370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Kép 6"/>
          <p:cNvPicPr/>
          <p:nvPr/>
        </p:nvPicPr>
        <p:blipFill>
          <a:blip r:embed="rId15"/>
          <a:stretch/>
        </p:blipFill>
        <p:spPr>
          <a:xfrm>
            <a:off x="9977760" y="0"/>
            <a:ext cx="2214000" cy="2214000"/>
          </a:xfrm>
          <a:prstGeom prst="rect">
            <a:avLst/>
          </a:prstGeom>
          <a:ln>
            <a:noFill/>
          </a:ln>
        </p:spPr>
      </p:pic>
      <p:sp>
        <p:nvSpPr>
          <p:cNvPr id="126" name="PlaceHolder 1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/>
          <a:lstStyle/>
          <a:p>
            <a:endParaRPr lang="hu-HU" sz="2400" b="0" strike="noStrike" spc="-1">
              <a:latin typeface="Times New Roman"/>
            </a:endParaRPr>
          </a:p>
        </p:txBody>
      </p:sp>
      <p:sp>
        <p:nvSpPr>
          <p:cNvPr id="127" name="PlaceHolder 2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/>
          <a:lstStyle/>
          <a:p>
            <a:endParaRPr lang="hu-HU" sz="2400" b="0" strike="noStrike" spc="-1">
              <a:latin typeface="Times New Roman"/>
            </a:endParaRPr>
          </a:p>
        </p:txBody>
      </p:sp>
      <p:sp>
        <p:nvSpPr>
          <p:cNvPr id="128" name="PlaceHolder 3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/>
          <a:lstStyle/>
          <a:p>
            <a:pPr algn="r">
              <a:lnSpc>
                <a:spcPct val="100000"/>
              </a:lnSpc>
            </a:pPr>
            <a:fld id="{47B3C697-F7EE-42BE-AEBF-0D12B88F6AD1}" type="slidenum">
              <a:rPr lang="hu-HU" sz="1200" b="0" strike="noStrike" spc="-1">
                <a:solidFill>
                  <a:srgbClr val="888888"/>
                </a:solidFill>
                <a:latin typeface="Calibri"/>
                <a:ea typeface="Calibri"/>
              </a:rPr>
              <a:t>‹#›</a:t>
            </a:fld>
            <a:endParaRPr lang="hu-HU" sz="1200" b="0" strike="noStrike" spc="-1">
              <a:latin typeface="Times New Roman"/>
            </a:endParaRPr>
          </a:p>
        </p:txBody>
      </p:sp>
      <p:sp>
        <p:nvSpPr>
          <p:cNvPr id="129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hu-HU" sz="1400" b="0" strike="noStrike" spc="-1">
                <a:solidFill>
                  <a:srgbClr val="000000"/>
                </a:solidFill>
                <a:latin typeface="Arial"/>
              </a:rPr>
              <a:t>Címszöveg formátumának szerkesztése</a:t>
            </a:r>
          </a:p>
        </p:txBody>
      </p:sp>
      <p:sp>
        <p:nvSpPr>
          <p:cNvPr id="130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hu-HU" sz="1400" b="0" strike="noStrike" spc="-1">
                <a:solidFill>
                  <a:srgbClr val="000000"/>
                </a:solidFill>
                <a:latin typeface="Arial"/>
              </a:rPr>
              <a:t>Vázlatszöveg formátumának szerkesztése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hu-HU" sz="1400" b="0" strike="noStrike" spc="-1">
                <a:solidFill>
                  <a:srgbClr val="000000"/>
                </a:solidFill>
                <a:latin typeface="Arial"/>
              </a:rPr>
              <a:t>Második vázlatszint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hu-HU" sz="1400" b="0" strike="noStrike" spc="-1">
                <a:solidFill>
                  <a:srgbClr val="000000"/>
                </a:solidFill>
                <a:latin typeface="Arial"/>
              </a:rPr>
              <a:t>Harmadik vázlatszint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hu-HU" sz="1400" b="0" strike="noStrike" spc="-1">
                <a:solidFill>
                  <a:srgbClr val="000000"/>
                </a:solidFill>
                <a:latin typeface="Arial"/>
              </a:rPr>
              <a:t>Negyedik vázlatszint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hu-HU" sz="2000" b="0" strike="noStrike" spc="-1">
                <a:solidFill>
                  <a:srgbClr val="000000"/>
                </a:solidFill>
                <a:latin typeface="Arial"/>
              </a:rPr>
              <a:t>Ötödik vázlatszint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hu-HU" sz="2000" b="0" strike="noStrike" spc="-1">
                <a:solidFill>
                  <a:srgbClr val="000000"/>
                </a:solidFill>
                <a:latin typeface="Arial"/>
              </a:rPr>
              <a:t>Hatodik vázlatszint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hu-HU" sz="2000" b="0" strike="noStrike" spc="-1">
                <a:solidFill>
                  <a:srgbClr val="000000"/>
                </a:solidFill>
                <a:latin typeface="Arial"/>
              </a:rPr>
              <a:t>Hetedik vázlatszint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696" r:id="rId9"/>
    <p:sldLayoutId id="2147483697" r:id="rId10"/>
    <p:sldLayoutId id="2147483698" r:id="rId11"/>
    <p:sldLayoutId id="214748369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3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xmlns="" id="{BE4FE7A6-DD16-4663-86FF-C614E2EF60C6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9977611" y="0"/>
            <a:ext cx="2214390" cy="2214390"/>
          </a:xfrm>
          <a:prstGeom prst="rect">
            <a:avLst/>
          </a:prstGeom>
        </p:spPr>
      </p:pic>
      <p:pic>
        <p:nvPicPr>
          <p:cNvPr id="3" name="Kép 2">
            <a:extLst>
              <a:ext uri="{FF2B5EF4-FFF2-40B4-BE49-F238E27FC236}">
                <a16:creationId xmlns:a16="http://schemas.microsoft.com/office/drawing/2014/main" xmlns="" id="{1631065A-5034-4D03-BCB6-B648966C7309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8153400" y="218596"/>
            <a:ext cx="1824211" cy="1798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28837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14507C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Pp90HkSkc78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.png"/><Relationship Id="rId4" Type="http://schemas.openxmlformats.org/officeDocument/2006/relationships/hyperlink" Target="https://www.csaladtudomany.hu/wp-content/uploads/2023/05/AJovore-Hangolva_BoldCsaladokert-CSEN-Program_2023-02-27.pdf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.png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5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Kép 2"/>
          <p:cNvPicPr/>
          <p:nvPr/>
        </p:nvPicPr>
        <p:blipFill>
          <a:blip r:embed="rId2"/>
          <a:stretch/>
        </p:blipFill>
        <p:spPr>
          <a:xfrm>
            <a:off x="3008880" y="341640"/>
            <a:ext cx="6174360" cy="61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30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30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9" dur="30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path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path="M 0 0 L 0.40911 -0.33773">
                                      <p:cBhvr>
                                        <p:cTn id="13" dur="10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TextShape 1"/>
          <p:cNvSpPr txBox="1"/>
          <p:nvPr/>
        </p:nvSpPr>
        <p:spPr>
          <a:xfrm>
            <a:off x="83840" y="17272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90000"/>
              </a:lnSpc>
            </a:pPr>
            <a:r>
              <a:rPr lang="hu-HU" sz="3600" b="1" strike="noStrike" spc="-1">
                <a:solidFill>
                  <a:srgbClr val="14507C"/>
                </a:solidFill>
                <a:latin typeface="Cambria"/>
                <a:ea typeface="Cambria"/>
              </a:rPr>
              <a:t>„Boldogabb családokért”</a:t>
            </a:r>
            <a:r>
              <a:rPr lang="hu-HU" sz="3600" b="1" strike="noStrike" spc="-1" baseline="30000">
                <a:solidFill>
                  <a:srgbClr val="14507C"/>
                </a:solidFill>
                <a:latin typeface="Cambria"/>
                <a:ea typeface="Cambria"/>
              </a:rPr>
              <a:t> ®</a:t>
            </a:r>
            <a:r>
              <a:rPr lang="hu-HU" sz="3600" b="1" strike="noStrike" spc="-1">
                <a:solidFill>
                  <a:srgbClr val="14507C"/>
                </a:solidFill>
                <a:latin typeface="Cambria"/>
                <a:ea typeface="Cambria"/>
              </a:rPr>
              <a:t> </a:t>
            </a:r>
            <a:r>
              <a:rPr/>
              <a:t/>
            </a:r>
            <a:br>
              <a:rPr/>
            </a:br>
            <a:r>
              <a:rPr lang="hu-HU" sz="3600" b="1" strike="noStrike" spc="-1">
                <a:solidFill>
                  <a:srgbClr val="14507C"/>
                </a:solidFill>
                <a:latin typeface="Cambria"/>
                <a:ea typeface="Cambria"/>
              </a:rPr>
              <a:t> Családi Életre Nevelés (CSÉN)</a:t>
            </a:r>
            <a:r>
              <a:rPr lang="hu-HU" sz="3600" b="0" strike="noStrike" spc="-1">
                <a:solidFill>
                  <a:srgbClr val="663300"/>
                </a:solidFill>
                <a:latin typeface="Cambria"/>
                <a:ea typeface="Cambria"/>
              </a:rPr>
              <a:t> </a:t>
            </a:r>
            <a:r>
              <a:rPr lang="hu-HU" sz="3600" b="1" strike="noStrike" spc="-1">
                <a:solidFill>
                  <a:srgbClr val="14507C"/>
                </a:solidFill>
                <a:latin typeface="Cambria"/>
                <a:ea typeface="Cambria"/>
              </a:rPr>
              <a:t>program</a:t>
            </a:r>
            <a:endParaRPr lang="hu-HU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5" name="TextShape 2"/>
          <p:cNvSpPr txBox="1"/>
          <p:nvPr/>
        </p:nvSpPr>
        <p:spPr>
          <a:xfrm>
            <a:off x="192840" y="1497880"/>
            <a:ext cx="11593800" cy="5360120"/>
          </a:xfrm>
          <a:prstGeom prst="rect">
            <a:avLst/>
          </a:prstGeom>
          <a:noFill/>
          <a:ln>
            <a:noFill/>
          </a:ln>
        </p:spPr>
        <p:txBody>
          <a:bodyPr lIns="91440" tIns="45720" rIns="91440" bIns="45720" anchor="t"/>
          <a:lstStyle/>
          <a:p>
            <a:r>
              <a:rPr lang="hu-HU" sz="2800" b="0" strike="noStrike" spc="-1">
                <a:solidFill>
                  <a:srgbClr val="6633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PROGRAMBEMUTATÓ</a:t>
            </a:r>
            <a:r>
              <a:rPr>
                <a:latin typeface="Cambria" panose="02040503050406030204" pitchFamily="18" charset="0"/>
                <a:ea typeface="Cambria" panose="02040503050406030204" pitchFamily="18" charset="0"/>
              </a:rPr>
              <a:t/>
            </a:r>
            <a:br>
              <a:rPr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hu-HU" sz="2800" b="0" strike="noStrike" spc="-1">
                <a:solidFill>
                  <a:srgbClr val="6633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   </a:t>
            </a:r>
            <a:r>
              <a:rPr lang="hu-HU" sz="2400" b="0" strike="noStrike" spc="-1">
                <a:solidFill>
                  <a:srgbClr val="6633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sztenderdizált, védjegyoltalom alatt álló program</a:t>
            </a:r>
            <a:endParaRPr lang="hu-HU" sz="2400" b="0" strike="noStrike" spc="-1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hu-HU" sz="2400" b="0" strike="noStrike" spc="-1">
                <a:solidFill>
                  <a:srgbClr val="6633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    szemléletmódja, történelme, módszerei, szakmai összefoglalása</a:t>
            </a:r>
            <a:r>
              <a:rPr lang="hu-HU" sz="2800" b="0" strike="noStrike" spc="-1">
                <a:solidFill>
                  <a:srgbClr val="6633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    </a:t>
            </a:r>
            <a:r>
              <a:rPr>
                <a:latin typeface="Cambria" panose="02040503050406030204" pitchFamily="18" charset="0"/>
                <a:ea typeface="Cambria" panose="02040503050406030204" pitchFamily="18" charset="0"/>
              </a:rPr>
              <a:t/>
            </a:r>
            <a:br>
              <a:rPr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hu-HU" sz="2800" b="0" strike="noStrike" spc="-1">
                <a:solidFill>
                  <a:srgbClr val="663300"/>
                </a:solidFill>
                <a:latin typeface="Cambria"/>
                <a:ea typeface="Cambria"/>
              </a:rPr>
              <a:t>   </a:t>
            </a:r>
            <a:r>
              <a:rPr lang="hu-HU" sz="1800" b="0" strike="noStrike" spc="-1">
                <a:solidFill>
                  <a:srgbClr val="663300"/>
                </a:solidFill>
                <a:latin typeface="Cambria"/>
                <a:ea typeface="Cambria"/>
              </a:rPr>
              <a:t>kisfilm:</a:t>
            </a:r>
            <a:r>
              <a:rPr lang="hu-HU" sz="2800" b="0" strike="noStrike" spc="-1">
                <a:solidFill>
                  <a:srgbClr val="663300"/>
                </a:solidFill>
                <a:latin typeface="Cambria"/>
                <a:ea typeface="Cambria"/>
              </a:rPr>
              <a:t> </a:t>
            </a:r>
            <a:r>
              <a:rPr lang="hu-HU" sz="1800" b="0" u="sng" strike="noStrike" spc="-1">
                <a:solidFill>
                  <a:srgbClr val="0563C1"/>
                </a:solidFill>
                <a:uFillTx/>
                <a:latin typeface="Cambria"/>
                <a:ea typeface="Cambria"/>
                <a:hlinkClick r:id="rId3"/>
              </a:rPr>
              <a:t>"Boldogabb családokért"® Családi Életre Nevelés (CSÉN) program | rövid - YouTube</a:t>
            </a:r>
            <a:r>
              <a:rPr/>
              <a:t/>
            </a:r>
            <a:br>
              <a:rPr/>
            </a:br>
            <a:r>
              <a:rPr lang="hu-HU" sz="1800" b="0" strike="noStrike" spc="-1">
                <a:solidFill>
                  <a:srgbClr val="663300"/>
                </a:solidFill>
                <a:latin typeface="Cambria"/>
                <a:ea typeface="Cambria"/>
              </a:rPr>
              <a:t>     tanulmány: A JÖVŐRE HANGOLVA – a "Boldogabb családokért"</a:t>
            </a:r>
            <a:r>
              <a:rPr lang="hu-HU" sz="1800" b="1" strike="noStrike" spc="-1" baseline="30000">
                <a:solidFill>
                  <a:srgbClr val="663300"/>
                </a:solidFill>
                <a:latin typeface="Cambria"/>
                <a:ea typeface="Cambria"/>
              </a:rPr>
              <a:t>®</a:t>
            </a:r>
            <a:r>
              <a:rPr lang="hu-HU" sz="1400" b="1" strike="noStrike" spc="-1" baseline="30000">
                <a:solidFill>
                  <a:srgbClr val="663300"/>
                </a:solidFill>
                <a:latin typeface="Cambria"/>
                <a:ea typeface="Cambria"/>
              </a:rPr>
              <a:t> </a:t>
            </a:r>
            <a:r>
              <a:rPr lang="hu-HU" sz="1800" b="0" strike="noStrike" spc="-1">
                <a:solidFill>
                  <a:srgbClr val="663300"/>
                </a:solidFill>
                <a:latin typeface="Cambria"/>
                <a:ea typeface="Cambria"/>
              </a:rPr>
              <a:t> CSÉN program, </a:t>
            </a:r>
            <a:r>
              <a:rPr/>
              <a:t/>
            </a:r>
            <a:br>
              <a:rPr/>
            </a:br>
            <a:r>
              <a:rPr lang="hu-HU" sz="1800" b="0" strike="noStrike" spc="-1">
                <a:solidFill>
                  <a:srgbClr val="663300"/>
                </a:solidFill>
                <a:latin typeface="Cambria"/>
                <a:ea typeface="Cambria"/>
              </a:rPr>
              <a:t>                            mint a JELEN innovációja a JÖVŐ családjaiért</a:t>
            </a:r>
            <a:r>
              <a:rPr/>
              <a:t/>
            </a:r>
            <a:br>
              <a:rPr/>
            </a:br>
            <a:r>
              <a:rPr lang="hu-HU" sz="1800" b="0" strike="noStrike" spc="-1">
                <a:solidFill>
                  <a:srgbClr val="663300"/>
                </a:solidFill>
                <a:latin typeface="Cambria"/>
                <a:ea typeface="Cambria"/>
              </a:rPr>
              <a:t>                            </a:t>
            </a:r>
            <a:r>
              <a:rPr lang="hu-HU" sz="1200" b="0" u="sng" strike="noStrike" spc="-1">
                <a:solidFill>
                  <a:srgbClr val="0563C1"/>
                </a:solidFill>
                <a:uFillTx/>
                <a:latin typeface="Cambria"/>
                <a:ea typeface="Cambria"/>
                <a:hlinkClick r:id="rId4"/>
              </a:rPr>
              <a:t>https://www.csaladtudomany.hu/wp-content/uploads/2023/05/AJovore-Hangolva_BoldCsaladokert-CSEN-Program_2023-02-27.pdf</a:t>
            </a:r>
            <a:endParaRPr lang="hu-HU" sz="12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90000"/>
              </a:lnSpc>
              <a:spcBef>
                <a:spcPts val="2400"/>
              </a:spcBef>
            </a:pPr>
            <a:r>
              <a:rPr lang="hu-HU" sz="2800" b="0" strike="noStrike" spc="-1">
                <a:solidFill>
                  <a:srgbClr val="663300"/>
                </a:solidFill>
                <a:latin typeface="Cambria"/>
                <a:ea typeface="Cambria"/>
              </a:rPr>
              <a:t>HAJDÚDOROGI FŐEGYHÁZMEGYEI BEVEZETÉS, MEGHONOSÍTÁS</a:t>
            </a:r>
            <a:endParaRPr lang="hu-HU" sz="28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</a:pPr>
            <a:r>
              <a:rPr lang="hu-HU" sz="2800" b="0" strike="noStrike" spc="-1">
                <a:solidFill>
                  <a:srgbClr val="663300"/>
                </a:solidFill>
                <a:latin typeface="Cambria"/>
                <a:ea typeface="Cambria"/>
              </a:rPr>
              <a:t>    </a:t>
            </a:r>
            <a:r>
              <a:rPr lang="hu-HU" sz="2800" spc="-1">
                <a:solidFill>
                  <a:srgbClr val="663300"/>
                </a:solidFill>
                <a:latin typeface="Cambria"/>
                <a:ea typeface="Cambria"/>
              </a:rPr>
              <a:t> </a:t>
            </a:r>
            <a:r>
              <a:rPr lang="hu-HU" sz="2400" b="0" strike="noStrike" spc="-1">
                <a:solidFill>
                  <a:srgbClr val="663300"/>
                </a:solidFill>
                <a:latin typeface="Cambria"/>
                <a:ea typeface="Cambria"/>
              </a:rPr>
              <a:t> 2022/23-as tanévben 2 intézményben kísérleti jelleggel </a:t>
            </a:r>
            <a:br>
              <a:rPr lang="hu-HU" sz="2400" b="0" strike="noStrike" spc="-1">
                <a:solidFill>
                  <a:srgbClr val="663300"/>
                </a:solidFill>
                <a:latin typeface="Cambria"/>
                <a:ea typeface="Cambria"/>
              </a:rPr>
            </a:br>
            <a:r>
              <a:rPr lang="hu-HU" sz="2400" b="0" strike="noStrike" spc="-1">
                <a:solidFill>
                  <a:srgbClr val="663300"/>
                </a:solidFill>
                <a:latin typeface="Cambria"/>
                <a:ea typeface="Cambria"/>
              </a:rPr>
              <a:t>       2023/24-es tanévben 4 intézményben</a:t>
            </a:r>
            <a:r>
              <a:rPr lang="hu-HU" sz="2400" spc="-1">
                <a:solidFill>
                  <a:srgbClr val="663300"/>
                </a:solidFill>
                <a:latin typeface="Cambria"/>
                <a:ea typeface="Cambria"/>
              </a:rPr>
              <a:t> </a:t>
            </a:r>
            <a:r>
              <a:rPr lang="hu-HU" sz="2400" b="0" strike="noStrike" spc="-1">
                <a:solidFill>
                  <a:srgbClr val="663300"/>
                </a:solidFill>
                <a:latin typeface="Cambria"/>
                <a:ea typeface="Cambria"/>
              </a:rPr>
              <a:t> mentori támogatással </a:t>
            </a:r>
            <a:endParaRPr lang="hu-HU" sz="2400" b="0" strike="noStrike" spc="-1">
              <a:solidFill>
                <a:srgbClr val="000000"/>
              </a:solidFill>
              <a:latin typeface="Arial"/>
            </a:endParaRPr>
          </a:p>
          <a:p>
            <a:pPr>
              <a:spcBef>
                <a:spcPts val="1199"/>
              </a:spcBef>
            </a:pPr>
            <a:r>
              <a:rPr lang="hu-HU" sz="2400" b="0" strike="noStrike" spc="-1">
                <a:solidFill>
                  <a:srgbClr val="663300"/>
                </a:solidFill>
                <a:latin typeface="Cambria"/>
                <a:ea typeface="Cambria"/>
              </a:rPr>
              <a:t>     Pedagógusok módszertani képzése és </a:t>
            </a:r>
            <a:r>
              <a:rPr lang="hu-HU" sz="2400" spc="-1">
                <a:solidFill>
                  <a:srgbClr val="663300"/>
                </a:solidFill>
                <a:latin typeface="Cambria"/>
                <a:ea typeface="Cambria"/>
              </a:rPr>
              <a:t>az intézményi CSÉN munka</a:t>
            </a:r>
            <a:br>
              <a:rPr lang="hu-HU" sz="2400" spc="-1">
                <a:solidFill>
                  <a:srgbClr val="663300"/>
                </a:solidFill>
                <a:latin typeface="Cambria"/>
                <a:ea typeface="Cambria"/>
              </a:rPr>
            </a:br>
            <a:r>
              <a:rPr lang="hu-HU" sz="2400" spc="-1">
                <a:solidFill>
                  <a:srgbClr val="663300"/>
                </a:solidFill>
                <a:latin typeface="Cambria"/>
                <a:ea typeface="Cambria"/>
              </a:rPr>
              <a:t>     </a:t>
            </a:r>
            <a:r>
              <a:rPr lang="hu-HU" sz="2400" b="0" strike="noStrike" spc="-1">
                <a:solidFill>
                  <a:srgbClr val="663300"/>
                </a:solidFill>
                <a:latin typeface="Cambria"/>
                <a:ea typeface="Cambria"/>
              </a:rPr>
              <a:t>mentori kísérése a Program szakemberei részéről</a:t>
            </a:r>
            <a:endParaRPr lang="hu-HU" sz="24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" name="Kép 1" descr="Hajdúdorogi Főegyházmegye - Keresztény Élet Portál">
            <a:extLst>
              <a:ext uri="{FF2B5EF4-FFF2-40B4-BE49-F238E27FC236}">
                <a16:creationId xmlns:a16="http://schemas.microsoft.com/office/drawing/2014/main" xmlns="" id="{C27A8AA2-D312-0468-C569-7F2C72C237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96107" y="4121919"/>
            <a:ext cx="1974173" cy="2476401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CustomShape 1"/>
          <p:cNvSpPr/>
          <p:nvPr/>
        </p:nvSpPr>
        <p:spPr>
          <a:xfrm>
            <a:off x="3879360" y="5070960"/>
            <a:ext cx="3477600" cy="1737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pPr algn="ctr">
              <a:lnSpc>
                <a:spcPct val="100000"/>
              </a:lnSpc>
            </a:pPr>
            <a:r>
              <a:rPr lang="hu-HU" sz="1800" b="1" strike="noStrike" spc="-1">
                <a:solidFill>
                  <a:srgbClr val="663300"/>
                </a:solidFill>
                <a:latin typeface="Cambria"/>
                <a:ea typeface="Cambria"/>
              </a:rPr>
              <a:t>Kecskemét-Széchenyivárosi Közösségépítő</a:t>
            </a:r>
            <a:r>
              <a:t/>
            </a:r>
            <a:br/>
            <a:r>
              <a:rPr lang="hu-HU" sz="1800" b="1" strike="noStrike" spc="-1">
                <a:solidFill>
                  <a:srgbClr val="663300"/>
                </a:solidFill>
                <a:latin typeface="Cambria"/>
                <a:ea typeface="Cambria"/>
              </a:rPr>
              <a:t> Egyesület</a:t>
            </a:r>
            <a:r>
              <a:t/>
            </a:r>
            <a:br/>
            <a:r>
              <a:rPr lang="hu-HU" sz="1800" b="1" strike="noStrike" spc="-1">
                <a:solidFill>
                  <a:srgbClr val="663300"/>
                </a:solidFill>
                <a:latin typeface="Cambria"/>
                <a:ea typeface="Cambria"/>
              </a:rPr>
              <a:t>Kecskemét</a:t>
            </a:r>
            <a:r>
              <a:t/>
            </a:r>
            <a:br/>
            <a:r>
              <a:t/>
            </a:r>
            <a:br/>
            <a:r>
              <a:rPr lang="hu-HU" sz="1800" b="1" strike="noStrike" spc="-1">
                <a:solidFill>
                  <a:srgbClr val="663300"/>
                </a:solidFill>
                <a:latin typeface="Cambria"/>
                <a:ea typeface="Cambria"/>
              </a:rPr>
              <a:t>www.holnaphonlap.hu</a:t>
            </a:r>
            <a:endParaRPr lang="hu-HU" sz="1800" b="0" strike="noStrike" spc="-1">
              <a:latin typeface="Arial"/>
            </a:endParaRPr>
          </a:p>
        </p:txBody>
      </p:sp>
      <p:pic>
        <p:nvPicPr>
          <p:cNvPr id="177" name="Picture 8"/>
          <p:cNvPicPr/>
          <p:nvPr/>
        </p:nvPicPr>
        <p:blipFill>
          <a:blip r:embed="rId3"/>
          <a:stretch/>
        </p:blipFill>
        <p:spPr>
          <a:xfrm>
            <a:off x="4132080" y="1746360"/>
            <a:ext cx="3232080" cy="3253320"/>
          </a:xfrm>
          <a:prstGeom prst="rect">
            <a:avLst/>
          </a:prstGeom>
          <a:ln>
            <a:noFill/>
          </a:ln>
        </p:spPr>
      </p:pic>
      <p:sp>
        <p:nvSpPr>
          <p:cNvPr id="178" name="CustomShape 2"/>
          <p:cNvSpPr/>
          <p:nvPr/>
        </p:nvSpPr>
        <p:spPr>
          <a:xfrm>
            <a:off x="7374240" y="5072040"/>
            <a:ext cx="4748040" cy="1737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pPr algn="ctr">
              <a:lnSpc>
                <a:spcPct val="100000"/>
              </a:lnSpc>
            </a:pPr>
            <a:r>
              <a:rPr lang="hu-HU" sz="1800" b="1" strike="noStrike" spc="-1">
                <a:solidFill>
                  <a:srgbClr val="663300"/>
                </a:solidFill>
                <a:latin typeface="Cambria"/>
                <a:ea typeface="Cambria"/>
              </a:rPr>
              <a:t>Életünk a család! </a:t>
            </a:r>
            <a:r>
              <a:t/>
            </a:r>
            <a:br/>
            <a:r>
              <a:rPr lang="hu-HU" sz="1800" b="1" strike="noStrike" spc="-1">
                <a:solidFill>
                  <a:srgbClr val="663300"/>
                </a:solidFill>
                <a:latin typeface="Cambria"/>
                <a:ea typeface="Cambria"/>
              </a:rPr>
              <a:t>Család- és Egészségpedagógiai Prevenciós Nonprofit Közhasznú Kft. </a:t>
            </a:r>
            <a:endParaRPr lang="hu-HU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hu-HU" sz="1800" b="1" strike="noStrike" spc="-1">
                <a:solidFill>
                  <a:srgbClr val="663300"/>
                </a:solidFill>
                <a:latin typeface="Cambria"/>
                <a:ea typeface="Cambria"/>
              </a:rPr>
              <a:t>Budapest</a:t>
            </a:r>
            <a:r>
              <a:t/>
            </a:r>
            <a:br/>
            <a:endParaRPr lang="hu-HU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hu-HU" sz="1800" b="1" strike="noStrike" spc="-1">
                <a:solidFill>
                  <a:srgbClr val="663300"/>
                </a:solidFill>
                <a:latin typeface="Cambria"/>
                <a:ea typeface="Cambria"/>
              </a:rPr>
              <a:t>www.eletunkacsalad.hu</a:t>
            </a:r>
            <a:endParaRPr lang="hu-HU" sz="1800" b="0" strike="noStrike" spc="-1">
              <a:latin typeface="Arial"/>
            </a:endParaRPr>
          </a:p>
        </p:txBody>
      </p:sp>
      <p:pic>
        <p:nvPicPr>
          <p:cNvPr id="179" name="Picture 4"/>
          <p:cNvPicPr/>
          <p:nvPr/>
        </p:nvPicPr>
        <p:blipFill>
          <a:blip r:embed="rId4"/>
          <a:stretch/>
        </p:blipFill>
        <p:spPr>
          <a:xfrm>
            <a:off x="7943760" y="1659960"/>
            <a:ext cx="3498480" cy="3416760"/>
          </a:xfrm>
          <a:prstGeom prst="rect">
            <a:avLst/>
          </a:prstGeom>
          <a:ln>
            <a:noFill/>
          </a:ln>
        </p:spPr>
      </p:pic>
      <p:sp>
        <p:nvSpPr>
          <p:cNvPr id="180" name="CustomShape 3"/>
          <p:cNvSpPr/>
          <p:nvPr/>
        </p:nvSpPr>
        <p:spPr>
          <a:xfrm>
            <a:off x="219600" y="60480"/>
            <a:ext cx="10515240" cy="1650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/>
          <a:lstStyle/>
          <a:p>
            <a:pPr>
              <a:lnSpc>
                <a:spcPct val="100000"/>
              </a:lnSpc>
              <a:spcBef>
                <a:spcPts val="601"/>
              </a:spcBef>
            </a:pPr>
            <a:r>
              <a:rPr lang="hu-HU" sz="3600" b="0" strike="noStrike" spc="-1">
                <a:solidFill>
                  <a:srgbClr val="1F4E79"/>
                </a:solidFill>
                <a:latin typeface="Cambria"/>
                <a:ea typeface="Cambria"/>
              </a:rPr>
              <a:t>„Boldogabb családokért”</a:t>
            </a:r>
            <a:r>
              <a:rPr lang="hu-HU" sz="3600" b="0" strike="noStrike" spc="-1" baseline="30000">
                <a:solidFill>
                  <a:srgbClr val="1F4E79"/>
                </a:solidFill>
                <a:latin typeface="Cambria"/>
                <a:ea typeface="Cambria"/>
              </a:rPr>
              <a:t>®</a:t>
            </a:r>
            <a:r>
              <a:rPr lang="hu-HU" sz="3600" b="0" strike="noStrike" spc="-1">
                <a:solidFill>
                  <a:srgbClr val="1F4E79"/>
                </a:solidFill>
                <a:latin typeface="Cambria"/>
                <a:ea typeface="Cambria"/>
              </a:rPr>
              <a:t> CSÉN program</a:t>
            </a:r>
            <a:r>
              <a:t/>
            </a:r>
            <a:br/>
            <a:r>
              <a:rPr lang="hu-HU" sz="3200" b="1" strike="noStrike" spc="-1">
                <a:solidFill>
                  <a:srgbClr val="14507C"/>
                </a:solidFill>
                <a:latin typeface="Cambria"/>
                <a:ea typeface="Cambria"/>
              </a:rPr>
              <a:t>    Alapítója, szervezeti háttere</a:t>
            </a:r>
            <a:endParaRPr lang="hu-HU" sz="3200" b="0" strike="noStrike" spc="-1">
              <a:latin typeface="Arial"/>
            </a:endParaRPr>
          </a:p>
        </p:txBody>
      </p:sp>
      <p:sp>
        <p:nvSpPr>
          <p:cNvPr id="181" name="CustomShape 4"/>
          <p:cNvSpPr/>
          <p:nvPr/>
        </p:nvSpPr>
        <p:spPr>
          <a:xfrm>
            <a:off x="326520" y="5070960"/>
            <a:ext cx="3749760" cy="1219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pPr algn="ctr">
              <a:lnSpc>
                <a:spcPct val="100000"/>
              </a:lnSpc>
            </a:pPr>
            <a:r>
              <a:rPr lang="hu-HU" sz="2000" b="1" strike="noStrike" spc="-1">
                <a:solidFill>
                  <a:srgbClr val="663300"/>
                </a:solidFill>
                <a:latin typeface="Cambria"/>
                <a:ea typeface="Cambria"/>
              </a:rPr>
              <a:t>Hortobágyiné dr. Nagy Ágnes</a:t>
            </a:r>
            <a:r>
              <a:rPr lang="hu-HU" sz="1800" b="1" strike="noStrike" spc="-1">
                <a:solidFill>
                  <a:srgbClr val="663300"/>
                </a:solidFill>
                <a:latin typeface="Cambria"/>
                <a:ea typeface="Cambria"/>
              </a:rPr>
              <a:t> </a:t>
            </a:r>
            <a:r>
              <a:rPr lang="hu-HU" sz="1800" b="0" strike="noStrike" spc="-1">
                <a:solidFill>
                  <a:srgbClr val="663300"/>
                </a:solidFill>
                <a:latin typeface="Cambria"/>
                <a:ea typeface="Cambria"/>
              </a:rPr>
              <a:t>orvos, </a:t>
            </a:r>
            <a:endParaRPr lang="hu-HU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hu-HU" sz="1800" b="0" strike="noStrike" spc="-1">
                <a:solidFill>
                  <a:srgbClr val="663300"/>
                </a:solidFill>
                <a:latin typeface="Cambria"/>
                <a:ea typeface="Cambria"/>
              </a:rPr>
              <a:t>Programalapító,</a:t>
            </a:r>
            <a:endParaRPr lang="hu-HU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hu-HU" sz="1800" b="0" strike="noStrike" spc="-1">
                <a:solidFill>
                  <a:srgbClr val="663300"/>
                </a:solidFill>
                <a:latin typeface="Cambria"/>
                <a:ea typeface="Cambria"/>
              </a:rPr>
              <a:t> a SZÉK Egyesület Szakmai Felelőse</a:t>
            </a:r>
            <a:endParaRPr lang="hu-HU" sz="1800" b="0" strike="noStrike" spc="-1">
              <a:latin typeface="Arial"/>
            </a:endParaRPr>
          </a:p>
        </p:txBody>
      </p:sp>
      <p:pic>
        <p:nvPicPr>
          <p:cNvPr id="182" name="Kép 21"/>
          <p:cNvPicPr/>
          <p:nvPr/>
        </p:nvPicPr>
        <p:blipFill>
          <a:blip r:embed="rId5"/>
          <a:stretch/>
        </p:blipFill>
        <p:spPr>
          <a:xfrm>
            <a:off x="864000" y="1746000"/>
            <a:ext cx="2606400" cy="31381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Google Shape;140;p3"/>
          <p:cNvPicPr/>
          <p:nvPr/>
        </p:nvPicPr>
        <p:blipFill>
          <a:blip r:embed="rId2"/>
          <a:stretch/>
        </p:blipFill>
        <p:spPr>
          <a:xfrm>
            <a:off x="363600" y="2312640"/>
            <a:ext cx="8245080" cy="3922200"/>
          </a:xfrm>
          <a:prstGeom prst="rect">
            <a:avLst/>
          </a:prstGeom>
          <a:ln>
            <a:noFill/>
          </a:ln>
        </p:spPr>
      </p:pic>
      <p:sp>
        <p:nvSpPr>
          <p:cNvPr id="184" name="CustomShape 1"/>
          <p:cNvSpPr/>
          <p:nvPr/>
        </p:nvSpPr>
        <p:spPr>
          <a:xfrm>
            <a:off x="180000" y="288000"/>
            <a:ext cx="10515240" cy="1650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/>
          <a:lstStyle/>
          <a:p>
            <a:pPr>
              <a:lnSpc>
                <a:spcPct val="100000"/>
              </a:lnSpc>
              <a:spcBef>
                <a:spcPts val="601"/>
              </a:spcBef>
            </a:pPr>
            <a:r>
              <a:rPr lang="hu-HU" sz="3600" b="0" strike="noStrike" spc="-1">
                <a:solidFill>
                  <a:srgbClr val="1F4E79"/>
                </a:solidFill>
                <a:latin typeface="Cambria"/>
                <a:ea typeface="Cambria"/>
              </a:rPr>
              <a:t>„Boldogabb családokért”</a:t>
            </a:r>
            <a:r>
              <a:rPr lang="hu-HU" sz="3600" b="0" strike="noStrike" spc="-1" baseline="30000">
                <a:solidFill>
                  <a:srgbClr val="1F4E79"/>
                </a:solidFill>
                <a:latin typeface="Cambria"/>
                <a:ea typeface="Cambria"/>
              </a:rPr>
              <a:t>®</a:t>
            </a:r>
            <a:r>
              <a:rPr lang="hu-HU" sz="3600" b="0" strike="noStrike" spc="-1">
                <a:solidFill>
                  <a:srgbClr val="1F4E79"/>
                </a:solidFill>
                <a:latin typeface="Cambria"/>
                <a:ea typeface="Cambria"/>
              </a:rPr>
              <a:t> CSÉN program</a:t>
            </a:r>
            <a:endParaRPr lang="hu-HU" sz="36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</a:pPr>
            <a:r>
              <a:rPr lang="hu-HU" sz="3200" b="1" strike="noStrike" spc="-1">
                <a:solidFill>
                  <a:srgbClr val="14507C"/>
                </a:solidFill>
                <a:latin typeface="Cambria"/>
                <a:ea typeface="Cambria"/>
              </a:rPr>
              <a:t>	Lelke és motorja: </a:t>
            </a:r>
            <a:endParaRPr lang="hu-HU" sz="3200" b="0" strike="noStrike" spc="-1">
              <a:latin typeface="Arial"/>
            </a:endParaRPr>
          </a:p>
        </p:txBody>
      </p:sp>
      <p:sp>
        <p:nvSpPr>
          <p:cNvPr id="185" name="CustomShape 2"/>
          <p:cNvSpPr/>
          <p:nvPr/>
        </p:nvSpPr>
        <p:spPr>
          <a:xfrm>
            <a:off x="8690760" y="3627720"/>
            <a:ext cx="3389400" cy="639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hu-HU" sz="3600" b="1" strike="noStrike" spc="-1">
                <a:solidFill>
                  <a:srgbClr val="FF0000"/>
                </a:solidFill>
                <a:latin typeface="Cambria"/>
                <a:ea typeface="Cambria"/>
              </a:rPr>
              <a:t>a  SZENTLÉLEK</a:t>
            </a:r>
            <a:endParaRPr lang="hu-HU" sz="36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TextShape 1"/>
          <p:cNvSpPr txBox="1"/>
          <p:nvPr/>
        </p:nvSpPr>
        <p:spPr>
          <a:xfrm>
            <a:off x="0" y="2162160"/>
            <a:ext cx="10710360" cy="44082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hu-HU" sz="6000" b="1" strike="noStrike" spc="-1">
                <a:solidFill>
                  <a:srgbClr val="003300"/>
                </a:solidFill>
                <a:latin typeface="Cambria"/>
                <a:ea typeface="Cambria"/>
              </a:rPr>
              <a:t>„BoldogaBB”</a:t>
            </a:r>
            <a:endParaRPr lang="hu-HU" sz="6000" b="0" strike="noStrike" spc="-1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50000"/>
              </a:lnSpc>
            </a:pPr>
            <a:r>
              <a:rPr lang="hu-HU" sz="6000" b="1" strike="noStrike" spc="-1">
                <a:solidFill>
                  <a:srgbClr val="663300"/>
                </a:solidFill>
                <a:latin typeface="Cambria"/>
                <a:ea typeface="Cambria"/>
              </a:rPr>
              <a:t>BIBLIAI  NYOLC  BOLDOGSÁG</a:t>
            </a:r>
            <a:endParaRPr lang="hu-HU" sz="6000" b="0" strike="noStrike" spc="-1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50000"/>
              </a:lnSpc>
            </a:pPr>
            <a:endParaRPr lang="hu-HU" sz="6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CustomShape 2"/>
          <p:cNvSpPr/>
          <p:nvPr/>
        </p:nvSpPr>
        <p:spPr>
          <a:xfrm>
            <a:off x="180000" y="288000"/>
            <a:ext cx="10515240" cy="1650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/>
          <a:lstStyle/>
          <a:p>
            <a:pPr>
              <a:lnSpc>
                <a:spcPct val="100000"/>
              </a:lnSpc>
              <a:spcBef>
                <a:spcPts val="601"/>
              </a:spcBef>
            </a:pPr>
            <a:r>
              <a:rPr lang="hu-HU" sz="3600" b="0" strike="noStrike" spc="-1">
                <a:solidFill>
                  <a:srgbClr val="1F4E79"/>
                </a:solidFill>
                <a:latin typeface="Cambria"/>
                <a:ea typeface="Cambria"/>
              </a:rPr>
              <a:t>„Boldogabb családokért”</a:t>
            </a:r>
            <a:r>
              <a:rPr lang="hu-HU" sz="3600" b="0" strike="noStrike" spc="-1" baseline="30000">
                <a:solidFill>
                  <a:srgbClr val="1F4E79"/>
                </a:solidFill>
                <a:latin typeface="Cambria"/>
                <a:ea typeface="Cambria"/>
              </a:rPr>
              <a:t>®</a:t>
            </a:r>
            <a:r>
              <a:rPr lang="hu-HU" sz="3600" b="0" strike="noStrike" spc="-1">
                <a:solidFill>
                  <a:srgbClr val="1F4E79"/>
                </a:solidFill>
                <a:latin typeface="Cambria"/>
                <a:ea typeface="Cambria"/>
              </a:rPr>
              <a:t> CSÉN program</a:t>
            </a:r>
            <a:endParaRPr lang="hu-HU" sz="36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</a:pPr>
            <a:r>
              <a:rPr lang="hu-HU" sz="3200" b="1" strike="noStrike" spc="-1">
                <a:solidFill>
                  <a:srgbClr val="14507C"/>
                </a:solidFill>
                <a:latin typeface="Cambria"/>
                <a:ea typeface="Cambria"/>
              </a:rPr>
              <a:t>	A boldogságfogalom megközelítése</a:t>
            </a:r>
            <a:endParaRPr lang="hu-HU" sz="32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 nodeType="clickEffect">
                      <p:stCondLst>
                        <p:cond delay="indefinite"/>
                      </p:stCondLst>
                      <p:childTnLst>
                        <p:par>
                          <p:cTn id="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1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1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3" dur="500" fill="hold"/>
                                        <p:tgtEl>
                                          <p:spTgt spid="1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4" dur="500" fill="hold"/>
                                        <p:tgtEl>
                                          <p:spTgt spid="1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9" dur="500" fill="hold"/>
                                        <p:tgtEl>
                                          <p:spTgt spid="1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0" dur="500" fill="hold"/>
                                        <p:tgtEl>
                                          <p:spTgt spid="1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CustomShape 1"/>
          <p:cNvSpPr/>
          <p:nvPr/>
        </p:nvSpPr>
        <p:spPr>
          <a:xfrm>
            <a:off x="670320" y="345600"/>
            <a:ext cx="9324000" cy="6408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  <a:spcBef>
                <a:spcPts val="1199"/>
              </a:spcBef>
              <a:spcAft>
                <a:spcPts val="1199"/>
              </a:spcAft>
            </a:pPr>
            <a:r>
              <a:rPr lang="hu-HU" sz="3200" b="1" strike="noStrike" spc="-1">
                <a:solidFill>
                  <a:srgbClr val="14507C"/>
                </a:solidFill>
                <a:latin typeface="Cambria"/>
                <a:ea typeface="Cambria"/>
              </a:rPr>
              <a:t>A  NYOLC  BOLDOGSÁG</a:t>
            </a:r>
            <a:endParaRPr lang="hu-HU" sz="32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1800"/>
              </a:spcBef>
            </a:pPr>
            <a:r>
              <a:rPr lang="hu-HU" sz="1600" b="0" strike="noStrike" spc="-1">
                <a:solidFill>
                  <a:srgbClr val="003300"/>
                </a:solidFill>
                <a:latin typeface="Cambria"/>
                <a:ea typeface="Cambria"/>
              </a:rPr>
              <a:t>3	„Boldogok </a:t>
            </a:r>
            <a:r>
              <a:rPr lang="hu-HU" sz="1600" b="1" strike="noStrike" spc="-1">
                <a:solidFill>
                  <a:srgbClr val="003300"/>
                </a:solidFill>
                <a:latin typeface="Cambria"/>
                <a:ea typeface="Cambria"/>
              </a:rPr>
              <a:t>a lélekben szegények</a:t>
            </a:r>
            <a:r>
              <a:rPr lang="hu-HU" sz="1600" b="0" strike="noStrike" spc="-1">
                <a:solidFill>
                  <a:srgbClr val="003300"/>
                </a:solidFill>
                <a:latin typeface="Cambria"/>
                <a:ea typeface="Cambria"/>
              </a:rPr>
              <a:t>, mert övék a mennyek országa. </a:t>
            </a:r>
            <a:endParaRPr lang="hu-HU" sz="16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1800"/>
              </a:spcBef>
            </a:pPr>
            <a:r>
              <a:rPr lang="hu-HU" sz="1600" b="0" strike="noStrike" spc="-1">
                <a:solidFill>
                  <a:srgbClr val="003300"/>
                </a:solidFill>
                <a:latin typeface="Cambria"/>
                <a:ea typeface="Cambria"/>
              </a:rPr>
              <a:t>4	Boldogok, </a:t>
            </a:r>
            <a:r>
              <a:rPr lang="hu-HU" sz="1600" b="1" strike="noStrike" spc="-1">
                <a:solidFill>
                  <a:srgbClr val="003300"/>
                </a:solidFill>
                <a:latin typeface="Cambria"/>
                <a:ea typeface="Cambria"/>
              </a:rPr>
              <a:t>akik szomorúak</a:t>
            </a:r>
            <a:r>
              <a:rPr lang="hu-HU" sz="1600" b="0" strike="noStrike" spc="-1">
                <a:solidFill>
                  <a:srgbClr val="003300"/>
                </a:solidFill>
                <a:latin typeface="Cambria"/>
                <a:ea typeface="Cambria"/>
              </a:rPr>
              <a:t>, mert majd megvigasztalják őket. </a:t>
            </a:r>
            <a:endParaRPr lang="hu-HU" sz="16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1800"/>
              </a:spcBef>
            </a:pPr>
            <a:r>
              <a:rPr lang="hu-HU" sz="1600" b="0" strike="noStrike" spc="-1">
                <a:solidFill>
                  <a:srgbClr val="003300"/>
                </a:solidFill>
                <a:latin typeface="Cambria"/>
                <a:ea typeface="Cambria"/>
              </a:rPr>
              <a:t>5	Boldogok </a:t>
            </a:r>
            <a:r>
              <a:rPr lang="hu-HU" sz="1600" b="1" strike="noStrike" spc="-1">
                <a:solidFill>
                  <a:srgbClr val="003300"/>
                </a:solidFill>
                <a:latin typeface="Cambria"/>
                <a:ea typeface="Cambria"/>
              </a:rPr>
              <a:t>a szelídek</a:t>
            </a:r>
            <a:r>
              <a:rPr lang="hu-HU" sz="1600" b="0" strike="noStrike" spc="-1">
                <a:solidFill>
                  <a:srgbClr val="003300"/>
                </a:solidFill>
                <a:latin typeface="Cambria"/>
                <a:ea typeface="Cambria"/>
              </a:rPr>
              <a:t>, mert övék lesz a föld. </a:t>
            </a:r>
            <a:endParaRPr lang="hu-HU" sz="16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1800"/>
              </a:spcBef>
            </a:pPr>
            <a:r>
              <a:rPr lang="hu-HU" sz="1600" b="0" strike="noStrike" spc="-1">
                <a:solidFill>
                  <a:srgbClr val="003300"/>
                </a:solidFill>
                <a:latin typeface="Cambria"/>
                <a:ea typeface="Cambria"/>
              </a:rPr>
              <a:t>6	Boldogok, </a:t>
            </a:r>
            <a:r>
              <a:rPr lang="hu-HU" sz="1600" b="1" strike="noStrike" spc="-1">
                <a:solidFill>
                  <a:srgbClr val="003300"/>
                </a:solidFill>
                <a:latin typeface="Cambria"/>
                <a:ea typeface="Cambria"/>
              </a:rPr>
              <a:t>akik éhezik és szomjazzák az igazságot</a:t>
            </a:r>
            <a:r>
              <a:rPr lang="hu-HU" sz="1600" b="0" strike="noStrike" spc="-1">
                <a:solidFill>
                  <a:srgbClr val="003300"/>
                </a:solidFill>
                <a:latin typeface="Cambria"/>
                <a:ea typeface="Cambria"/>
              </a:rPr>
              <a:t>, mert majd eltelnek vele. </a:t>
            </a:r>
            <a:endParaRPr lang="hu-HU" sz="16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1800"/>
              </a:spcBef>
            </a:pPr>
            <a:r>
              <a:rPr lang="hu-HU" sz="1600" b="0" strike="noStrike" spc="-1">
                <a:solidFill>
                  <a:srgbClr val="003300"/>
                </a:solidFill>
                <a:latin typeface="Cambria"/>
                <a:ea typeface="Cambria"/>
              </a:rPr>
              <a:t>7	Boldogok </a:t>
            </a:r>
            <a:r>
              <a:rPr lang="hu-HU" sz="1600" b="1" strike="noStrike" spc="-1">
                <a:solidFill>
                  <a:srgbClr val="003300"/>
                </a:solidFill>
                <a:latin typeface="Cambria"/>
                <a:ea typeface="Cambria"/>
              </a:rPr>
              <a:t>az irgalmasok</a:t>
            </a:r>
            <a:r>
              <a:rPr lang="hu-HU" sz="1600" b="0" strike="noStrike" spc="-1">
                <a:solidFill>
                  <a:srgbClr val="003300"/>
                </a:solidFill>
                <a:latin typeface="Cambria"/>
                <a:ea typeface="Cambria"/>
              </a:rPr>
              <a:t>, mert majd nekik is irgalmaznak. </a:t>
            </a:r>
            <a:endParaRPr lang="hu-HU" sz="16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1800"/>
              </a:spcBef>
            </a:pPr>
            <a:r>
              <a:rPr lang="hu-HU" sz="1600" b="0" strike="noStrike" spc="-1">
                <a:solidFill>
                  <a:srgbClr val="003300"/>
                </a:solidFill>
                <a:latin typeface="Cambria"/>
                <a:ea typeface="Cambria"/>
              </a:rPr>
              <a:t>8	Boldogok </a:t>
            </a:r>
            <a:r>
              <a:rPr lang="hu-HU" sz="1600" b="1" strike="noStrike" spc="-1">
                <a:solidFill>
                  <a:srgbClr val="003300"/>
                </a:solidFill>
                <a:latin typeface="Cambria"/>
                <a:ea typeface="Cambria"/>
              </a:rPr>
              <a:t>a tiszta szívűek</a:t>
            </a:r>
            <a:r>
              <a:rPr lang="hu-HU" sz="1600" b="0" strike="noStrike" spc="-1">
                <a:solidFill>
                  <a:srgbClr val="003300"/>
                </a:solidFill>
                <a:latin typeface="Cambria"/>
                <a:ea typeface="Cambria"/>
              </a:rPr>
              <a:t>, mert meglátják az Istent. </a:t>
            </a:r>
            <a:endParaRPr lang="hu-HU" sz="16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1800"/>
              </a:spcBef>
            </a:pPr>
            <a:r>
              <a:rPr lang="hu-HU" sz="1600" b="0" strike="noStrike" spc="-1">
                <a:solidFill>
                  <a:srgbClr val="003300"/>
                </a:solidFill>
                <a:latin typeface="Cambria"/>
                <a:ea typeface="Cambria"/>
              </a:rPr>
              <a:t>9	Boldogok </a:t>
            </a:r>
            <a:r>
              <a:rPr lang="hu-HU" sz="1600" b="1" strike="noStrike" spc="-1">
                <a:solidFill>
                  <a:srgbClr val="003300"/>
                </a:solidFill>
                <a:latin typeface="Cambria"/>
                <a:ea typeface="Cambria"/>
              </a:rPr>
              <a:t>a békességben élők</a:t>
            </a:r>
            <a:r>
              <a:rPr lang="hu-HU" sz="1600" b="0" strike="noStrike" spc="-1">
                <a:solidFill>
                  <a:srgbClr val="003300"/>
                </a:solidFill>
                <a:latin typeface="Cambria"/>
                <a:ea typeface="Cambria"/>
              </a:rPr>
              <a:t>, mert Isten fiainak hívják majd őket. </a:t>
            </a:r>
            <a:endParaRPr lang="hu-HU" sz="16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1800"/>
              </a:spcBef>
            </a:pPr>
            <a:r>
              <a:rPr lang="hu-HU" sz="1600" b="0" strike="noStrike" spc="-1">
                <a:solidFill>
                  <a:srgbClr val="003300"/>
                </a:solidFill>
                <a:latin typeface="Cambria"/>
                <a:ea typeface="Cambria"/>
              </a:rPr>
              <a:t>10	Boldogok, </a:t>
            </a:r>
            <a:r>
              <a:rPr lang="hu-HU" sz="1600" b="1" strike="noStrike" spc="-1">
                <a:solidFill>
                  <a:srgbClr val="003300"/>
                </a:solidFill>
                <a:latin typeface="Cambria"/>
                <a:ea typeface="Cambria"/>
              </a:rPr>
              <a:t>akik üldözést szenvednek az igazságért</a:t>
            </a:r>
            <a:r>
              <a:rPr lang="hu-HU" sz="1600" b="0" strike="noStrike" spc="-1">
                <a:solidFill>
                  <a:srgbClr val="003300"/>
                </a:solidFill>
                <a:latin typeface="Cambria"/>
                <a:ea typeface="Cambria"/>
              </a:rPr>
              <a:t>, mert övék a mennyek országa. </a:t>
            </a:r>
            <a:endParaRPr lang="hu-HU" sz="16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1800"/>
              </a:spcBef>
            </a:pPr>
            <a:r>
              <a:rPr lang="hu-HU" sz="1600" b="0" strike="noStrike" spc="-1">
                <a:solidFill>
                  <a:srgbClr val="003300"/>
                </a:solidFill>
                <a:latin typeface="Cambria"/>
                <a:ea typeface="Cambria"/>
              </a:rPr>
              <a:t>11	Boldogok vagytok, </a:t>
            </a:r>
            <a:r>
              <a:rPr lang="hu-HU" sz="1600" b="1" strike="noStrike" spc="-1">
                <a:solidFill>
                  <a:srgbClr val="003300"/>
                </a:solidFill>
                <a:latin typeface="Cambria"/>
                <a:ea typeface="Cambria"/>
              </a:rPr>
              <a:t>ha miattam gyaláznak és üldöznek benneteket és hazudozva minden rosszat</a:t>
            </a:r>
            <a:r>
              <a:t/>
            </a:r>
            <a:br/>
            <a:r>
              <a:rPr lang="hu-HU" sz="1600" b="1" strike="noStrike" spc="-1">
                <a:solidFill>
                  <a:srgbClr val="003300"/>
                </a:solidFill>
                <a:latin typeface="Cambria"/>
                <a:ea typeface="Cambria"/>
              </a:rPr>
              <a:t>	rátok fognak énmiattam. </a:t>
            </a:r>
            <a:endParaRPr lang="hu-HU" sz="16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1800"/>
              </a:spcBef>
            </a:pPr>
            <a:r>
              <a:rPr lang="hu-HU" sz="1600" b="0" strike="noStrike" spc="-1">
                <a:solidFill>
                  <a:srgbClr val="003300"/>
                </a:solidFill>
                <a:latin typeface="Cambria"/>
                <a:ea typeface="Cambria"/>
              </a:rPr>
              <a:t>12	</a:t>
            </a:r>
            <a:r>
              <a:rPr lang="hu-HU" sz="1600" b="1" strike="noStrike" spc="-1">
                <a:solidFill>
                  <a:srgbClr val="003300"/>
                </a:solidFill>
                <a:latin typeface="Cambria"/>
                <a:ea typeface="Cambria"/>
              </a:rPr>
              <a:t>Örüljetek és ujjongjatok, mert nagy lesz a mennyben a jutalmatok! Így üldözték előttetek a</a:t>
            </a:r>
            <a:r>
              <a:t/>
            </a:r>
            <a:br/>
            <a:r>
              <a:rPr lang="hu-HU" sz="1600" b="1" strike="noStrike" spc="-1">
                <a:solidFill>
                  <a:srgbClr val="003300"/>
                </a:solidFill>
                <a:latin typeface="Cambria"/>
                <a:ea typeface="Cambria"/>
              </a:rPr>
              <a:t>	prófétákat is.</a:t>
            </a:r>
            <a:endParaRPr lang="hu-HU" sz="1600" b="0" strike="noStrike" spc="-1">
              <a:latin typeface="Arial"/>
            </a:endParaRPr>
          </a:p>
          <a:p>
            <a:pPr algn="r">
              <a:lnSpc>
                <a:spcPct val="100000"/>
              </a:lnSpc>
              <a:spcBef>
                <a:spcPts val="1800"/>
              </a:spcBef>
            </a:pPr>
            <a:r>
              <a:rPr lang="hu-HU" sz="1600" b="0" i="1" strike="noStrike" spc="-1">
                <a:solidFill>
                  <a:srgbClr val="003300"/>
                </a:solidFill>
                <a:latin typeface="Cambria"/>
                <a:ea typeface="Cambria"/>
              </a:rPr>
              <a:t>Máté 5, 3-12. (SZIT)</a:t>
            </a:r>
            <a:endParaRPr lang="hu-HU" sz="16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TextShape 1"/>
          <p:cNvSpPr txBox="1"/>
          <p:nvPr/>
        </p:nvSpPr>
        <p:spPr>
          <a:xfrm>
            <a:off x="298080" y="2067840"/>
            <a:ext cx="11579760" cy="47505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300"/>
              </a:spcBef>
            </a:pPr>
            <a:r>
              <a:rPr lang="hu-HU" sz="2000" b="0" strike="noStrike" spc="-1">
                <a:solidFill>
                  <a:srgbClr val="663300"/>
                </a:solidFill>
                <a:latin typeface="Cambria"/>
                <a:ea typeface="Cambria"/>
              </a:rPr>
              <a:t>30 évre visszatekintő családpedagógiai tevékenység</a:t>
            </a:r>
            <a:endParaRPr lang="hu-HU" sz="2000" b="0" strike="noStrike" spc="-1">
              <a:solidFill>
                <a:srgbClr val="000000"/>
              </a:solidFill>
              <a:latin typeface="Arial"/>
            </a:endParaRPr>
          </a:p>
          <a:p>
            <a:pPr marL="800280" lvl="1" indent="-342720">
              <a:lnSpc>
                <a:spcPct val="100000"/>
              </a:lnSpc>
              <a:spcBef>
                <a:spcPts val="300"/>
              </a:spcBef>
              <a:buClr>
                <a:srgbClr val="663300"/>
              </a:buClr>
              <a:buFont typeface="Symbol"/>
              <a:buChar char="-"/>
            </a:pPr>
            <a:r>
              <a:rPr lang="hu-HU" sz="2000" b="0" strike="noStrike" spc="-1">
                <a:solidFill>
                  <a:srgbClr val="663300"/>
                </a:solidFill>
                <a:latin typeface="Cambria"/>
                <a:ea typeface="Cambria"/>
              </a:rPr>
              <a:t>3-18 éves korú tanulókat, egyetemista fiatalokat, </a:t>
            </a:r>
            <a:endParaRPr lang="hu-HU" sz="2000" b="0" strike="noStrike" spc="-1">
              <a:solidFill>
                <a:srgbClr val="000000"/>
              </a:solidFill>
              <a:latin typeface="Arial"/>
            </a:endParaRPr>
          </a:p>
          <a:p>
            <a:pPr marL="800280" lvl="1" indent="-342720">
              <a:lnSpc>
                <a:spcPct val="100000"/>
              </a:lnSpc>
              <a:spcBef>
                <a:spcPts val="300"/>
              </a:spcBef>
              <a:buClr>
                <a:srgbClr val="663300"/>
              </a:buClr>
              <a:buFont typeface="Symbol"/>
              <a:buChar char="-"/>
            </a:pPr>
            <a:r>
              <a:rPr lang="hu-HU" sz="2000" b="0" strike="noStrike" spc="-1">
                <a:solidFill>
                  <a:srgbClr val="663300"/>
                </a:solidFill>
                <a:latin typeface="Cambria"/>
                <a:ea typeface="Cambria"/>
              </a:rPr>
              <a:t>fiatal felnőtteket, szülőket megszólító</a:t>
            </a:r>
            <a:endParaRPr lang="hu-HU" sz="2000" b="0" strike="noStrike" spc="-1">
              <a:solidFill>
                <a:srgbClr val="000000"/>
              </a:solidFill>
              <a:latin typeface="Arial"/>
            </a:endParaRPr>
          </a:p>
          <a:p>
            <a:pPr marL="800280" lvl="1" indent="-342720">
              <a:lnSpc>
                <a:spcPct val="100000"/>
              </a:lnSpc>
              <a:spcBef>
                <a:spcPts val="300"/>
              </a:spcBef>
              <a:buClr>
                <a:srgbClr val="663300"/>
              </a:buClr>
              <a:buFont typeface="Symbol"/>
              <a:buChar char="-"/>
            </a:pPr>
            <a:r>
              <a:rPr lang="hu-HU" sz="2000" b="0" strike="noStrike" spc="-1">
                <a:solidFill>
                  <a:srgbClr val="663300"/>
                </a:solidFill>
                <a:latin typeface="Cambria"/>
                <a:ea typeface="Cambria"/>
              </a:rPr>
              <a:t>család-órák keretében zajló </a:t>
            </a:r>
            <a:endParaRPr lang="hu-HU" sz="2000" b="0" strike="noStrike" spc="-1">
              <a:solidFill>
                <a:srgbClr val="000000"/>
              </a:solidFill>
              <a:latin typeface="Arial"/>
            </a:endParaRPr>
          </a:p>
          <a:p>
            <a:pPr marL="800280" lvl="1" indent="-342720">
              <a:lnSpc>
                <a:spcPct val="100000"/>
              </a:lnSpc>
              <a:spcBef>
                <a:spcPts val="300"/>
              </a:spcBef>
              <a:buClr>
                <a:srgbClr val="663300"/>
              </a:buClr>
              <a:buFont typeface="Symbol"/>
              <a:buChar char="-"/>
            </a:pPr>
            <a:r>
              <a:rPr lang="hu-HU" sz="2000" b="0" strike="noStrike" spc="-1">
                <a:solidFill>
                  <a:srgbClr val="663300"/>
                </a:solidFill>
                <a:latin typeface="Cambria"/>
                <a:ea typeface="Cambria"/>
              </a:rPr>
              <a:t>tematikus foglalkozássorozat, </a:t>
            </a:r>
            <a:endParaRPr lang="hu-HU" sz="2000" b="0" strike="noStrike" spc="-1">
              <a:solidFill>
                <a:srgbClr val="000000"/>
              </a:solidFill>
              <a:latin typeface="Arial"/>
            </a:endParaRPr>
          </a:p>
          <a:p>
            <a:pPr marL="800280" lvl="1" indent="-342720">
              <a:lnSpc>
                <a:spcPct val="100000"/>
              </a:lnSpc>
              <a:spcBef>
                <a:spcPts val="300"/>
              </a:spcBef>
              <a:buClr>
                <a:srgbClr val="663300"/>
              </a:buClr>
              <a:buFont typeface="Symbol"/>
              <a:buChar char="-"/>
            </a:pPr>
            <a:r>
              <a:rPr lang="hu-HU" sz="2000" b="0" strike="noStrike" spc="-1">
                <a:solidFill>
                  <a:srgbClr val="663300"/>
                </a:solidFill>
                <a:latin typeface="Cambria"/>
                <a:ea typeface="Cambria"/>
              </a:rPr>
              <a:t>osztályonként/csoportonként 2 fő </a:t>
            </a:r>
            <a:r>
              <a:t/>
            </a:r>
            <a:br/>
            <a:r>
              <a:rPr lang="hu-HU" sz="2000" b="0" strike="noStrike" spc="-1">
                <a:solidFill>
                  <a:srgbClr val="663300"/>
                </a:solidFill>
                <a:latin typeface="Cambria"/>
                <a:ea typeface="Cambria"/>
              </a:rPr>
              <a:t>CSÉN tanácsadó vezetésével</a:t>
            </a:r>
            <a:endParaRPr lang="hu-HU" sz="20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</a:pPr>
            <a:r>
              <a:rPr lang="hu-HU" sz="2000" b="0" strike="noStrike" spc="-1">
                <a:solidFill>
                  <a:srgbClr val="663300"/>
                </a:solidFill>
                <a:latin typeface="Cambria"/>
                <a:ea typeface="Cambria"/>
              </a:rPr>
              <a:t>Szakemberek felkészítése erre a tevékenységre</a:t>
            </a:r>
            <a:endParaRPr lang="hu-HU" sz="2000" b="0" strike="noStrike" spc="-1">
              <a:solidFill>
                <a:srgbClr val="000000"/>
              </a:solidFill>
              <a:latin typeface="Arial"/>
            </a:endParaRPr>
          </a:p>
          <a:p>
            <a:pPr marL="800280" lvl="1" indent="-342720">
              <a:lnSpc>
                <a:spcPct val="100000"/>
              </a:lnSpc>
              <a:spcBef>
                <a:spcPts val="300"/>
              </a:spcBef>
              <a:buClr>
                <a:srgbClr val="663300"/>
              </a:buClr>
              <a:buFont typeface="Symbol"/>
              <a:buChar char=""/>
            </a:pPr>
            <a:r>
              <a:rPr lang="hu-HU" sz="2000" b="0" strike="noStrike" spc="-1">
                <a:solidFill>
                  <a:srgbClr val="663300"/>
                </a:solidFill>
                <a:latin typeface="Cambria"/>
                <a:ea typeface="Cambria"/>
              </a:rPr>
              <a:t>CSÉN Módszertani, Szakmai továbbképzések</a:t>
            </a:r>
            <a:endParaRPr lang="hu-HU" sz="2000" b="0" strike="noStrike" spc="-1">
              <a:solidFill>
                <a:srgbClr val="000000"/>
              </a:solidFill>
              <a:latin typeface="Arial"/>
            </a:endParaRPr>
          </a:p>
          <a:p>
            <a:pPr marL="800280" lvl="1" indent="-342720">
              <a:lnSpc>
                <a:spcPct val="100000"/>
              </a:lnSpc>
              <a:spcBef>
                <a:spcPts val="300"/>
              </a:spcBef>
              <a:buClr>
                <a:srgbClr val="663300"/>
              </a:buClr>
              <a:buFont typeface="Symbol"/>
              <a:buChar char=""/>
            </a:pPr>
            <a:r>
              <a:rPr lang="hu-HU" sz="2000" b="0" strike="noStrike" spc="-1">
                <a:solidFill>
                  <a:srgbClr val="663300"/>
                </a:solidFill>
                <a:latin typeface="Cambria"/>
                <a:ea typeface="Cambria"/>
              </a:rPr>
              <a:t>CSÉN Mentorprogram: </a:t>
            </a:r>
            <a:endParaRPr lang="hu-HU" sz="2000" b="0" strike="noStrike" spc="-1">
              <a:solidFill>
                <a:srgbClr val="000000"/>
              </a:solidFill>
              <a:latin typeface="Arial"/>
            </a:endParaRPr>
          </a:p>
          <a:p>
            <a:pPr marL="1257480" lvl="2" indent="-342720">
              <a:lnSpc>
                <a:spcPct val="100000"/>
              </a:lnSpc>
              <a:spcBef>
                <a:spcPts val="300"/>
              </a:spcBef>
              <a:buClr>
                <a:srgbClr val="663300"/>
              </a:buClr>
              <a:buFont typeface="Symbol"/>
              <a:buChar char=""/>
            </a:pPr>
            <a:r>
              <a:rPr lang="hu-HU" sz="2000" b="0" strike="noStrike" spc="-1">
                <a:solidFill>
                  <a:srgbClr val="663300"/>
                </a:solidFill>
                <a:latin typeface="Cambria"/>
                <a:ea typeface="Cambria"/>
              </a:rPr>
              <a:t>CSÉN program meghonosítása</a:t>
            </a:r>
            <a:endParaRPr lang="hu-HU" sz="2000" b="0" strike="noStrike" spc="-1">
              <a:solidFill>
                <a:srgbClr val="000000"/>
              </a:solidFill>
              <a:latin typeface="Arial"/>
            </a:endParaRPr>
          </a:p>
          <a:p>
            <a:pPr marL="1257480" lvl="2" indent="-342720">
              <a:lnSpc>
                <a:spcPct val="100000"/>
              </a:lnSpc>
              <a:spcBef>
                <a:spcPts val="300"/>
              </a:spcBef>
              <a:buClr>
                <a:srgbClr val="663300"/>
              </a:buClr>
              <a:buFont typeface="Symbol"/>
              <a:buChar char=""/>
            </a:pPr>
            <a:r>
              <a:rPr lang="hu-HU" sz="2000" b="0" strike="noStrike" spc="-1">
                <a:solidFill>
                  <a:srgbClr val="663300"/>
                </a:solidFill>
                <a:latin typeface="Cambria"/>
                <a:ea typeface="Cambria"/>
              </a:rPr>
              <a:t> mentor CSÉN tanácsadók által több éven át tartó szakmai kísérés</a:t>
            </a:r>
            <a:endParaRPr lang="hu-HU" sz="20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</a:pPr>
            <a:r>
              <a:rPr lang="hu-HU" sz="2000" b="0" strike="noStrike" spc="-1">
                <a:solidFill>
                  <a:srgbClr val="663300"/>
                </a:solidFill>
                <a:latin typeface="Cambria"/>
                <a:ea typeface="Cambria"/>
              </a:rPr>
              <a:t>Mindezekkel kapcsolatosan CSÉN szakmai – módszertani anyagok készítése</a:t>
            </a:r>
            <a:endParaRPr lang="hu-HU" sz="20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90" name="Google Shape;197;p1"/>
          <p:cNvPicPr/>
          <p:nvPr/>
        </p:nvPicPr>
        <p:blipFill>
          <a:blip r:embed="rId3"/>
          <a:stretch/>
        </p:blipFill>
        <p:spPr>
          <a:xfrm rot="845400">
            <a:off x="7223760" y="2727000"/>
            <a:ext cx="4214520" cy="3160440"/>
          </a:xfrm>
          <a:prstGeom prst="rect">
            <a:avLst/>
          </a:prstGeom>
          <a:ln>
            <a:noFill/>
          </a:ln>
        </p:spPr>
      </p:pic>
      <p:sp>
        <p:nvSpPr>
          <p:cNvPr id="191" name="CustomShape 2"/>
          <p:cNvSpPr/>
          <p:nvPr/>
        </p:nvSpPr>
        <p:spPr>
          <a:xfrm>
            <a:off x="180000" y="288000"/>
            <a:ext cx="10515240" cy="165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/>
          <a:lstStyle/>
          <a:p>
            <a:pPr>
              <a:lnSpc>
                <a:spcPct val="100000"/>
              </a:lnSpc>
              <a:spcBef>
                <a:spcPts val="601"/>
              </a:spcBef>
            </a:pPr>
            <a:r>
              <a:rPr lang="hu-HU" sz="3600" b="0" strike="noStrike" spc="-1">
                <a:solidFill>
                  <a:srgbClr val="1F4E79"/>
                </a:solidFill>
                <a:latin typeface="Cambria"/>
                <a:ea typeface="Cambria"/>
              </a:rPr>
              <a:t>„Boldogabb családokért”</a:t>
            </a:r>
            <a:r>
              <a:rPr lang="hu-HU" sz="3600" b="0" strike="noStrike" spc="-1" baseline="30000">
                <a:solidFill>
                  <a:srgbClr val="1F4E79"/>
                </a:solidFill>
                <a:latin typeface="Cambria"/>
                <a:ea typeface="Cambria"/>
              </a:rPr>
              <a:t>®</a:t>
            </a:r>
            <a:r>
              <a:rPr lang="hu-HU" sz="3600" b="0" strike="noStrike" spc="-1">
                <a:solidFill>
                  <a:srgbClr val="1F4E79"/>
                </a:solidFill>
                <a:latin typeface="Cambria"/>
                <a:ea typeface="Cambria"/>
              </a:rPr>
              <a:t> CSÉN program</a:t>
            </a:r>
            <a:endParaRPr lang="hu-HU" sz="36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</a:pPr>
            <a:r>
              <a:rPr lang="hu-HU" sz="3200" b="1" strike="noStrike" spc="-1">
                <a:solidFill>
                  <a:srgbClr val="1F4E79"/>
                </a:solidFill>
                <a:latin typeface="Cambria"/>
                <a:ea typeface="Cambria"/>
              </a:rPr>
              <a:t>	Rövid összefoglalás</a:t>
            </a:r>
            <a:endParaRPr lang="hu-HU" sz="3200" b="0" strike="noStrike" spc="-1">
              <a:latin typeface="Arial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CustomShape 1"/>
          <p:cNvSpPr/>
          <p:nvPr/>
        </p:nvSpPr>
        <p:spPr>
          <a:xfrm>
            <a:off x="151200" y="57960"/>
            <a:ext cx="10515240" cy="1650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/>
          <a:lstStyle/>
          <a:p>
            <a:pPr>
              <a:lnSpc>
                <a:spcPct val="100000"/>
              </a:lnSpc>
              <a:spcBef>
                <a:spcPts val="601"/>
              </a:spcBef>
            </a:pPr>
            <a:r>
              <a:rPr lang="hu-HU" sz="3600" b="0" strike="noStrike" spc="-1">
                <a:solidFill>
                  <a:srgbClr val="1F4E79"/>
                </a:solidFill>
                <a:latin typeface="Cambria"/>
                <a:ea typeface="Cambria"/>
              </a:rPr>
              <a:t>„Boldogabb családokért”</a:t>
            </a:r>
            <a:r>
              <a:rPr lang="hu-HU" sz="3600" b="0" strike="noStrike" spc="-1" baseline="30000">
                <a:solidFill>
                  <a:srgbClr val="1F4E79"/>
                </a:solidFill>
                <a:latin typeface="Cambria"/>
                <a:ea typeface="Cambria"/>
              </a:rPr>
              <a:t>®</a:t>
            </a:r>
            <a:r>
              <a:rPr lang="hu-HU" sz="3600" b="0" strike="noStrike" spc="-1">
                <a:solidFill>
                  <a:srgbClr val="1F4E79"/>
                </a:solidFill>
                <a:latin typeface="Cambria"/>
                <a:ea typeface="Cambria"/>
              </a:rPr>
              <a:t> CSÉN program</a:t>
            </a:r>
            <a:r>
              <a:t/>
            </a:r>
            <a:br/>
            <a:r>
              <a:rPr lang="hu-HU" sz="3200" b="1" strike="noStrike" spc="-1">
                <a:solidFill>
                  <a:srgbClr val="14507C"/>
                </a:solidFill>
                <a:latin typeface="Cambria"/>
                <a:ea typeface="Cambria"/>
              </a:rPr>
              <a:t>    Több mint 30 éves "történelme" 1990-2023.</a:t>
            </a:r>
            <a:endParaRPr lang="hu-HU" sz="3200" b="0" strike="noStrike" spc="-1">
              <a:latin typeface="Arial"/>
            </a:endParaRPr>
          </a:p>
        </p:txBody>
      </p:sp>
      <p:sp>
        <p:nvSpPr>
          <p:cNvPr id="193" name="CustomShape 2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hu-HU"/>
          </a:p>
        </p:txBody>
      </p:sp>
      <p:sp>
        <p:nvSpPr>
          <p:cNvPr id="194" name="CustomShape 3"/>
          <p:cNvSpPr/>
          <p:nvPr/>
        </p:nvSpPr>
        <p:spPr>
          <a:xfrm>
            <a:off x="307800" y="792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hu-HU"/>
          </a:p>
        </p:txBody>
      </p:sp>
      <p:pic>
        <p:nvPicPr>
          <p:cNvPr id="195" name="Kép 6"/>
          <p:cNvPicPr/>
          <p:nvPr/>
        </p:nvPicPr>
        <p:blipFill>
          <a:blip r:embed="rId3"/>
          <a:srcRect l="7571" t="47307" r="7266" b="7762"/>
          <a:stretch/>
        </p:blipFill>
        <p:spPr>
          <a:xfrm>
            <a:off x="458640" y="1764720"/>
            <a:ext cx="2166120" cy="1854360"/>
          </a:xfrm>
          <a:prstGeom prst="rect">
            <a:avLst/>
          </a:prstGeom>
          <a:ln>
            <a:noFill/>
          </a:ln>
        </p:spPr>
      </p:pic>
      <p:pic>
        <p:nvPicPr>
          <p:cNvPr id="196" name="Kép 7"/>
          <p:cNvPicPr/>
          <p:nvPr/>
        </p:nvPicPr>
        <p:blipFill>
          <a:blip r:embed="rId4"/>
          <a:stretch/>
        </p:blipFill>
        <p:spPr>
          <a:xfrm>
            <a:off x="3048840" y="1663560"/>
            <a:ext cx="2739240" cy="1947600"/>
          </a:xfrm>
          <a:prstGeom prst="rect">
            <a:avLst/>
          </a:prstGeom>
          <a:ln>
            <a:noFill/>
          </a:ln>
        </p:spPr>
      </p:pic>
      <p:pic>
        <p:nvPicPr>
          <p:cNvPr id="197" name="Kép 8"/>
          <p:cNvPicPr/>
          <p:nvPr/>
        </p:nvPicPr>
        <p:blipFill>
          <a:blip r:embed="rId5"/>
          <a:srcRect l="10246" b="1273"/>
          <a:stretch/>
        </p:blipFill>
        <p:spPr>
          <a:xfrm>
            <a:off x="6345360" y="1660680"/>
            <a:ext cx="1284840" cy="1949760"/>
          </a:xfrm>
          <a:prstGeom prst="rect">
            <a:avLst/>
          </a:prstGeom>
          <a:ln>
            <a:noFill/>
          </a:ln>
        </p:spPr>
      </p:pic>
      <p:pic>
        <p:nvPicPr>
          <p:cNvPr id="198" name="Kép 9"/>
          <p:cNvPicPr/>
          <p:nvPr/>
        </p:nvPicPr>
        <p:blipFill>
          <a:blip r:embed="rId6"/>
          <a:srcRect r="4420" b="517"/>
          <a:stretch/>
        </p:blipFill>
        <p:spPr>
          <a:xfrm>
            <a:off x="8500680" y="1715040"/>
            <a:ext cx="1350000" cy="1926360"/>
          </a:xfrm>
          <a:prstGeom prst="rect">
            <a:avLst/>
          </a:prstGeom>
          <a:ln>
            <a:noFill/>
          </a:ln>
        </p:spPr>
      </p:pic>
      <p:pic>
        <p:nvPicPr>
          <p:cNvPr id="199" name="Kép 10"/>
          <p:cNvPicPr/>
          <p:nvPr/>
        </p:nvPicPr>
        <p:blipFill>
          <a:blip r:embed="rId7"/>
          <a:stretch/>
        </p:blipFill>
        <p:spPr>
          <a:xfrm>
            <a:off x="289800" y="4808520"/>
            <a:ext cx="2475360" cy="1777320"/>
          </a:xfrm>
          <a:prstGeom prst="rect">
            <a:avLst/>
          </a:prstGeom>
          <a:ln>
            <a:noFill/>
          </a:ln>
        </p:spPr>
      </p:pic>
      <p:sp>
        <p:nvSpPr>
          <p:cNvPr id="200" name="CustomShape 4"/>
          <p:cNvSpPr/>
          <p:nvPr/>
        </p:nvSpPr>
        <p:spPr>
          <a:xfrm>
            <a:off x="5932080" y="3749040"/>
            <a:ext cx="2107080" cy="821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pPr algn="ctr">
              <a:lnSpc>
                <a:spcPct val="100000"/>
              </a:lnSpc>
            </a:pPr>
            <a:r>
              <a:rPr lang="hu-HU" sz="1200" b="0" strike="noStrike" spc="-1">
                <a:solidFill>
                  <a:srgbClr val="663300"/>
                </a:solidFill>
                <a:latin typeface="Cambria"/>
                <a:ea typeface="Cambria"/>
              </a:rPr>
              <a:t>Kecskemét Megyei Jogú Város Közgyűlése</a:t>
            </a:r>
            <a:endParaRPr lang="hu-HU" sz="12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hu-HU" sz="1200" b="0" strike="noStrike" spc="-1">
                <a:solidFill>
                  <a:srgbClr val="663300"/>
                </a:solidFill>
                <a:latin typeface="Cambria"/>
                <a:ea typeface="Cambria"/>
              </a:rPr>
              <a:t>Kecskemét Ifjúságáért Díj 2010. </a:t>
            </a:r>
            <a:endParaRPr lang="hu-HU" sz="1200" b="0" strike="noStrike" spc="-1">
              <a:latin typeface="Arial"/>
            </a:endParaRPr>
          </a:p>
        </p:txBody>
      </p:sp>
      <p:sp>
        <p:nvSpPr>
          <p:cNvPr id="201" name="CustomShape 5"/>
          <p:cNvSpPr/>
          <p:nvPr/>
        </p:nvSpPr>
        <p:spPr>
          <a:xfrm>
            <a:off x="63000" y="3705120"/>
            <a:ext cx="3064680" cy="821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pPr algn="ctr">
              <a:lnSpc>
                <a:spcPct val="100000"/>
              </a:lnSpc>
            </a:pPr>
            <a:r>
              <a:rPr lang="hu-HU" sz="1200" b="0" strike="noStrike" spc="-1">
                <a:solidFill>
                  <a:srgbClr val="663300"/>
                </a:solidFill>
                <a:latin typeface="Cambria"/>
                <a:ea typeface="Cambria"/>
              </a:rPr>
              <a:t>Szociális és Családügyi Minisztérium CSALÁDOKÉRT DÍJ 2002.</a:t>
            </a:r>
            <a:endParaRPr lang="hu-HU" sz="12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hu-HU" sz="1200" b="0" strike="noStrike" spc="-1">
                <a:solidFill>
                  <a:srgbClr val="663300"/>
                </a:solidFill>
                <a:latin typeface="Cambria"/>
                <a:ea typeface="Cambria"/>
              </a:rPr>
              <a:t>Emberi Erőforrások Minisztériuma</a:t>
            </a:r>
            <a:r>
              <a:t/>
            </a:r>
            <a:br/>
            <a:r>
              <a:rPr lang="hu-HU" sz="1200" b="0" strike="noStrike" spc="-1">
                <a:solidFill>
                  <a:srgbClr val="663300"/>
                </a:solidFill>
                <a:latin typeface="Cambria"/>
                <a:ea typeface="Cambria"/>
              </a:rPr>
              <a:t>PRO  FAMILIIS  DÍJ 2016.</a:t>
            </a:r>
            <a:endParaRPr lang="hu-HU" sz="1200" b="0" strike="noStrike" spc="-1">
              <a:latin typeface="Arial"/>
            </a:endParaRPr>
          </a:p>
        </p:txBody>
      </p:sp>
      <p:sp>
        <p:nvSpPr>
          <p:cNvPr id="202" name="CustomShape 6"/>
          <p:cNvSpPr/>
          <p:nvPr/>
        </p:nvSpPr>
        <p:spPr>
          <a:xfrm>
            <a:off x="2959920" y="3750840"/>
            <a:ext cx="3059280" cy="639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pPr algn="ctr">
              <a:lnSpc>
                <a:spcPct val="100000"/>
              </a:lnSpc>
            </a:pPr>
            <a:r>
              <a:rPr lang="hu-HU" sz="1200" b="0" strike="noStrike" spc="-1">
                <a:solidFill>
                  <a:srgbClr val="663300"/>
                </a:solidFill>
                <a:latin typeface="Cambria"/>
                <a:ea typeface="Cambria"/>
              </a:rPr>
              <a:t>Szociális és Munkaügyi Minisztérium </a:t>
            </a:r>
            <a:r>
              <a:t/>
            </a:r>
            <a:br/>
            <a:r>
              <a:rPr lang="hu-HU" sz="1200" b="0" strike="noStrike" spc="-1">
                <a:solidFill>
                  <a:srgbClr val="663300"/>
                </a:solidFill>
                <a:latin typeface="Cambria"/>
                <a:ea typeface="Cambria"/>
              </a:rPr>
              <a:t>Mintaprojektje </a:t>
            </a:r>
            <a:endParaRPr lang="hu-HU" sz="12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hu-HU" sz="1200" b="0" strike="noStrike" spc="-1">
                <a:solidFill>
                  <a:srgbClr val="663300"/>
                </a:solidFill>
                <a:latin typeface="Cambria"/>
                <a:ea typeface="Cambria"/>
              </a:rPr>
              <a:t>2008.</a:t>
            </a:r>
            <a:r>
              <a:rPr lang="hu-HU" sz="1200" b="1" strike="noStrike" spc="-1">
                <a:solidFill>
                  <a:srgbClr val="663300"/>
                </a:solidFill>
                <a:latin typeface="Open Sans"/>
                <a:ea typeface="Arial"/>
              </a:rPr>
              <a:t> </a:t>
            </a:r>
            <a:endParaRPr lang="hu-HU" sz="1200" b="0" strike="noStrike" spc="-1">
              <a:latin typeface="Arial"/>
            </a:endParaRPr>
          </a:p>
        </p:txBody>
      </p:sp>
      <p:sp>
        <p:nvSpPr>
          <p:cNvPr id="203" name="CustomShape 7"/>
          <p:cNvSpPr/>
          <p:nvPr/>
        </p:nvSpPr>
        <p:spPr>
          <a:xfrm>
            <a:off x="8179920" y="3750480"/>
            <a:ext cx="2374920" cy="821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pPr algn="ctr">
              <a:lnSpc>
                <a:spcPct val="100000"/>
              </a:lnSpc>
            </a:pPr>
            <a:r>
              <a:rPr lang="hu-HU" sz="1200" b="0" strike="noStrike" spc="-1">
                <a:solidFill>
                  <a:srgbClr val="663300"/>
                </a:solidFill>
                <a:latin typeface="Cambria"/>
                <a:ea typeface="Cambria"/>
              </a:rPr>
              <a:t>Bács-Kiskun Megye  Közgyűlése</a:t>
            </a:r>
            <a:endParaRPr lang="hu-HU" sz="12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hu-HU" sz="1200" b="0" strike="noStrike" spc="-1">
                <a:solidFill>
                  <a:srgbClr val="663300"/>
                </a:solidFill>
                <a:latin typeface="Cambria"/>
                <a:ea typeface="Cambria"/>
              </a:rPr>
              <a:t>Bács-Kiskun Megye Ifjúságának Neveléséért Díj</a:t>
            </a:r>
            <a:r>
              <a:t/>
            </a:r>
            <a:br/>
            <a:r>
              <a:rPr lang="hu-HU" sz="1200" b="0" strike="noStrike" spc="-1">
                <a:solidFill>
                  <a:srgbClr val="663300"/>
                </a:solidFill>
                <a:latin typeface="Cambria"/>
                <a:ea typeface="Cambria"/>
              </a:rPr>
              <a:t> 2014. </a:t>
            </a:r>
            <a:endParaRPr lang="hu-HU" sz="1200" b="0" strike="noStrike" spc="-1">
              <a:latin typeface="Arial"/>
            </a:endParaRPr>
          </a:p>
        </p:txBody>
      </p:sp>
      <p:pic>
        <p:nvPicPr>
          <p:cNvPr id="204" name="Kép 4"/>
          <p:cNvPicPr/>
          <p:nvPr/>
        </p:nvPicPr>
        <p:blipFill>
          <a:blip r:embed="rId8"/>
          <a:stretch/>
        </p:blipFill>
        <p:spPr>
          <a:xfrm>
            <a:off x="4090680" y="4745160"/>
            <a:ext cx="2430720" cy="1854360"/>
          </a:xfrm>
          <a:prstGeom prst="rect">
            <a:avLst/>
          </a:prstGeom>
          <a:ln>
            <a:noFill/>
          </a:ln>
        </p:spPr>
      </p:pic>
      <p:sp>
        <p:nvSpPr>
          <p:cNvPr id="205" name="CustomShape 8"/>
          <p:cNvSpPr/>
          <p:nvPr/>
        </p:nvSpPr>
        <p:spPr>
          <a:xfrm>
            <a:off x="6458760" y="5464800"/>
            <a:ext cx="1290600" cy="1186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pPr>
              <a:lnSpc>
                <a:spcPct val="100000"/>
              </a:lnSpc>
            </a:pPr>
            <a:r>
              <a:rPr lang="hu-HU" sz="1200" b="0" strike="noStrike" spc="-1">
                <a:solidFill>
                  <a:srgbClr val="663300"/>
                </a:solidFill>
                <a:latin typeface="Times New Roman"/>
                <a:ea typeface="Arial"/>
              </a:rPr>
              <a:t>„Hagyományos családmodell”</a:t>
            </a:r>
            <a:endParaRPr lang="hu-HU" sz="12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hu-HU" sz="1200" b="0" strike="noStrike" spc="-1">
                <a:solidFill>
                  <a:srgbClr val="663300"/>
                </a:solidFill>
                <a:latin typeface="Times New Roman"/>
                <a:ea typeface="Arial"/>
              </a:rPr>
              <a:t> Díj </a:t>
            </a:r>
            <a:endParaRPr lang="hu-HU" sz="12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hu-HU" sz="1200" b="0" strike="noStrike" spc="-1">
                <a:solidFill>
                  <a:srgbClr val="663300"/>
                </a:solidFill>
                <a:latin typeface="Calibri"/>
                <a:ea typeface="Arial"/>
              </a:rPr>
              <a:t>Családtudományi Szövetség </a:t>
            </a:r>
            <a:endParaRPr lang="hu-HU" sz="12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hu-HU" sz="1200" b="0" strike="noStrike" spc="-1">
                <a:solidFill>
                  <a:srgbClr val="663300"/>
                </a:solidFill>
                <a:latin typeface="Calibri"/>
                <a:ea typeface="Arial"/>
              </a:rPr>
              <a:t>2022.</a:t>
            </a:r>
            <a:endParaRPr lang="hu-HU" sz="1200" b="0" strike="noStrike" spc="-1">
              <a:latin typeface="Arial"/>
            </a:endParaRPr>
          </a:p>
        </p:txBody>
      </p:sp>
      <p:sp>
        <p:nvSpPr>
          <p:cNvPr id="206" name="CustomShape 9"/>
          <p:cNvSpPr/>
          <p:nvPr/>
        </p:nvSpPr>
        <p:spPr>
          <a:xfrm>
            <a:off x="2742120" y="5405400"/>
            <a:ext cx="1150920" cy="1186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pPr>
              <a:lnSpc>
                <a:spcPct val="100000"/>
              </a:lnSpc>
            </a:pPr>
            <a:r>
              <a:rPr lang="hu-HU" sz="1200" b="0" strike="noStrike" spc="-1">
                <a:solidFill>
                  <a:srgbClr val="663300"/>
                </a:solidFill>
                <a:latin typeface="Times New Roman"/>
                <a:ea typeface="Arial"/>
              </a:rPr>
              <a:t>21 Nő az Egészségügyért Alapítvány </a:t>
            </a:r>
            <a:endParaRPr lang="hu-HU" sz="12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hu-HU" sz="1200" b="0" strike="noStrike" spc="-1">
                <a:solidFill>
                  <a:srgbClr val="663300"/>
                </a:solidFill>
                <a:latin typeface="Times New Roman"/>
                <a:ea typeface="Arial"/>
              </a:rPr>
              <a:t>elismerő oklevele </a:t>
            </a:r>
            <a:endParaRPr lang="hu-HU" sz="12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hu-HU" sz="1200" b="0" strike="noStrike" spc="-1">
                <a:solidFill>
                  <a:srgbClr val="663300"/>
                </a:solidFill>
                <a:latin typeface="Times New Roman"/>
                <a:ea typeface="Arial"/>
              </a:rPr>
              <a:t>2018.</a:t>
            </a:r>
            <a:endParaRPr lang="hu-HU" sz="1200" b="0" strike="noStrike" spc="-1">
              <a:latin typeface="Arial"/>
            </a:endParaRPr>
          </a:p>
        </p:txBody>
      </p:sp>
      <p:pic>
        <p:nvPicPr>
          <p:cNvPr id="207" name="Kép 18"/>
          <p:cNvPicPr/>
          <p:nvPr/>
        </p:nvPicPr>
        <p:blipFill>
          <a:blip r:embed="rId9"/>
          <a:stretch/>
        </p:blipFill>
        <p:spPr>
          <a:xfrm>
            <a:off x="8025480" y="4677840"/>
            <a:ext cx="2538720" cy="1915560"/>
          </a:xfrm>
          <a:prstGeom prst="rect">
            <a:avLst/>
          </a:prstGeom>
          <a:ln>
            <a:noFill/>
          </a:ln>
        </p:spPr>
      </p:pic>
      <p:sp>
        <p:nvSpPr>
          <p:cNvPr id="208" name="CustomShape 10"/>
          <p:cNvSpPr/>
          <p:nvPr/>
        </p:nvSpPr>
        <p:spPr>
          <a:xfrm>
            <a:off x="10562760" y="5634720"/>
            <a:ext cx="1571760" cy="1004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pPr>
              <a:lnSpc>
                <a:spcPct val="100000"/>
              </a:lnSpc>
            </a:pPr>
            <a:r>
              <a:rPr lang="hu-HU" sz="1200" b="0" strike="noStrike" spc="-1">
                <a:solidFill>
                  <a:srgbClr val="663300"/>
                </a:solidFill>
                <a:latin typeface="Cambria"/>
                <a:ea typeface="Cambria"/>
              </a:rPr>
              <a:t>Magyar Ezüst</a:t>
            </a:r>
            <a:endParaRPr lang="hu-HU" sz="12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hu-HU" sz="1200" b="0" strike="noStrike" spc="-1">
                <a:solidFill>
                  <a:srgbClr val="663300"/>
                </a:solidFill>
                <a:latin typeface="Cambria"/>
                <a:ea typeface="Cambria"/>
              </a:rPr>
              <a:t>Érdemkereszt </a:t>
            </a:r>
            <a:endParaRPr lang="hu-HU" sz="12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hu-HU" sz="1200" b="0" strike="noStrike" spc="-1">
                <a:solidFill>
                  <a:srgbClr val="663300"/>
                </a:solidFill>
                <a:latin typeface="Cambria"/>
                <a:ea typeface="Cambria"/>
              </a:rPr>
              <a:t>Magyarország </a:t>
            </a:r>
            <a:r>
              <a:t/>
            </a:r>
            <a:br/>
            <a:r>
              <a:rPr lang="hu-HU" sz="1200" b="0" strike="noStrike" spc="-1">
                <a:solidFill>
                  <a:srgbClr val="663300"/>
                </a:solidFill>
                <a:latin typeface="Cambria"/>
                <a:ea typeface="Cambria"/>
              </a:rPr>
              <a:t>Köztársasági elnőke </a:t>
            </a:r>
            <a:endParaRPr lang="hu-HU" sz="12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hu-HU" sz="1200" b="0" strike="noStrike" spc="-1">
                <a:solidFill>
                  <a:srgbClr val="663300"/>
                </a:solidFill>
                <a:latin typeface="Cambria"/>
                <a:ea typeface="Cambria"/>
              </a:rPr>
              <a:t>2023. </a:t>
            </a:r>
            <a:endParaRPr lang="hu-HU" sz="12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" name="Picture 7"/>
          <p:cNvPicPr/>
          <p:nvPr/>
        </p:nvPicPr>
        <p:blipFill>
          <a:blip r:embed="rId3"/>
          <a:stretch/>
        </p:blipFill>
        <p:spPr>
          <a:xfrm rot="21090000">
            <a:off x="495000" y="3267720"/>
            <a:ext cx="2184120" cy="3285000"/>
          </a:xfrm>
          <a:prstGeom prst="rect">
            <a:avLst/>
          </a:prstGeom>
          <a:ln>
            <a:noFill/>
          </a:ln>
        </p:spPr>
      </p:pic>
      <p:sp>
        <p:nvSpPr>
          <p:cNvPr id="210" name="TextShape 1"/>
          <p:cNvSpPr txBox="1"/>
          <p:nvPr/>
        </p:nvSpPr>
        <p:spPr>
          <a:xfrm>
            <a:off x="737280" y="2074680"/>
            <a:ext cx="10756080" cy="174888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hu-HU" sz="3600" b="1" strike="noStrike" spc="-1">
                <a:solidFill>
                  <a:srgbClr val="663300"/>
                </a:solidFill>
                <a:latin typeface="Cambria"/>
                <a:ea typeface="Cambria"/>
              </a:rPr>
              <a:t>…elgondolkodtatás, rávezetés,</a:t>
            </a:r>
            <a:r>
              <a:t/>
            </a:r>
            <a:br/>
            <a:r>
              <a:rPr lang="hu-HU" sz="3600" b="1" strike="noStrike" spc="-1">
                <a:solidFill>
                  <a:srgbClr val="663300"/>
                </a:solidFill>
                <a:latin typeface="Cambria"/>
                <a:ea typeface="Cambria"/>
              </a:rPr>
              <a:t>					személyesség, érintődés …</a:t>
            </a:r>
            <a:endParaRPr lang="hu-HU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1" name="CustomShape 2"/>
          <p:cNvSpPr/>
          <p:nvPr/>
        </p:nvSpPr>
        <p:spPr>
          <a:xfrm>
            <a:off x="180000" y="288000"/>
            <a:ext cx="10515240" cy="1650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/>
          <a:lstStyle/>
          <a:p>
            <a:pPr>
              <a:lnSpc>
                <a:spcPct val="100000"/>
              </a:lnSpc>
              <a:spcBef>
                <a:spcPts val="601"/>
              </a:spcBef>
            </a:pPr>
            <a:r>
              <a:rPr lang="hu-HU" sz="3600" b="0" strike="noStrike" spc="-1">
                <a:solidFill>
                  <a:srgbClr val="1F4E79"/>
                </a:solidFill>
                <a:latin typeface="Cambria"/>
                <a:ea typeface="Cambria"/>
              </a:rPr>
              <a:t>„Boldogabb családokért”</a:t>
            </a:r>
            <a:r>
              <a:rPr lang="hu-HU" sz="3600" b="0" strike="noStrike" spc="-1" baseline="30000">
                <a:solidFill>
                  <a:srgbClr val="1F4E79"/>
                </a:solidFill>
                <a:latin typeface="Cambria"/>
                <a:ea typeface="Cambria"/>
              </a:rPr>
              <a:t>®</a:t>
            </a:r>
            <a:r>
              <a:rPr lang="hu-HU" sz="3600" b="0" strike="noStrike" spc="-1">
                <a:solidFill>
                  <a:srgbClr val="1F4E79"/>
                </a:solidFill>
                <a:latin typeface="Cambria"/>
                <a:ea typeface="Cambria"/>
              </a:rPr>
              <a:t> CSÉN program</a:t>
            </a:r>
            <a:endParaRPr lang="hu-HU" sz="36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</a:pPr>
            <a:r>
              <a:rPr lang="hu-HU" sz="3200" b="1" strike="noStrike" spc="-1">
                <a:solidFill>
                  <a:srgbClr val="14507C"/>
                </a:solidFill>
                <a:latin typeface="Cambria"/>
                <a:ea typeface="Cambria"/>
              </a:rPr>
              <a:t>    Szemléletmódja</a:t>
            </a:r>
            <a:endParaRPr lang="hu-HU" sz="3200" b="0" strike="noStrike" spc="-1">
              <a:latin typeface="Arial"/>
            </a:endParaRPr>
          </a:p>
        </p:txBody>
      </p:sp>
      <p:sp>
        <p:nvSpPr>
          <p:cNvPr id="212" name="CustomShape 3"/>
          <p:cNvSpPr/>
          <p:nvPr/>
        </p:nvSpPr>
        <p:spPr>
          <a:xfrm>
            <a:off x="2202480" y="3801960"/>
            <a:ext cx="7786440" cy="2236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hu-HU" sz="3600" b="1" strike="noStrike" spc="-1">
                <a:solidFill>
                  <a:srgbClr val="663300"/>
                </a:solidFill>
                <a:latin typeface="Cambria"/>
                <a:ea typeface="Cambria"/>
              </a:rPr>
              <a:t>Érett személyiségek nevelése, </a:t>
            </a:r>
            <a:r>
              <a:t/>
            </a:r>
            <a:br/>
            <a:r>
              <a:rPr lang="hu-HU" sz="3600" b="1" strike="noStrike" spc="-1">
                <a:solidFill>
                  <a:srgbClr val="663300"/>
                </a:solidFill>
                <a:latin typeface="Cambria"/>
                <a:ea typeface="Cambria"/>
              </a:rPr>
              <a:t>akik alkalmassá válhatnak </a:t>
            </a:r>
            <a:r>
              <a:t/>
            </a:r>
            <a:br/>
            <a:r>
              <a:rPr lang="hu-HU" sz="3600" b="1" strike="noStrike" spc="-1">
                <a:solidFill>
                  <a:srgbClr val="663300"/>
                </a:solidFill>
                <a:latin typeface="Cambria"/>
                <a:ea typeface="Cambria"/>
              </a:rPr>
              <a:t>érett kapcsolatokra</a:t>
            </a:r>
            <a:endParaRPr lang="hu-HU" sz="3600" b="0" strike="noStrike" spc="-1">
              <a:latin typeface="Arial"/>
            </a:endParaRPr>
          </a:p>
        </p:txBody>
      </p:sp>
      <p:pic>
        <p:nvPicPr>
          <p:cNvPr id="213" name="Picture 3"/>
          <p:cNvPicPr/>
          <p:nvPr/>
        </p:nvPicPr>
        <p:blipFill>
          <a:blip r:embed="rId4"/>
          <a:stretch/>
        </p:blipFill>
        <p:spPr>
          <a:xfrm rot="1070400">
            <a:off x="9622080" y="3997800"/>
            <a:ext cx="1890720" cy="23533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TextShape 1"/>
          <p:cNvSpPr txBox="1"/>
          <p:nvPr/>
        </p:nvSpPr>
        <p:spPr>
          <a:xfrm>
            <a:off x="72720" y="1774440"/>
            <a:ext cx="11773800" cy="5028840"/>
          </a:xfrm>
          <a:prstGeom prst="rect">
            <a:avLst/>
          </a:prstGeom>
          <a:noFill/>
          <a:ln>
            <a:noFill/>
          </a:ln>
        </p:spPr>
        <p:txBody>
          <a:bodyPr>
            <a:normAutofit lnSpcReduction="10000"/>
          </a:bodyPr>
          <a:lstStyle/>
          <a:p>
            <a:pPr>
              <a:lnSpc>
                <a:spcPct val="120000"/>
              </a:lnSpc>
              <a:spcBef>
                <a:spcPts val="601"/>
              </a:spcBef>
            </a:pPr>
            <a:r>
              <a:rPr lang="hu-HU" sz="2800" b="1" strike="noStrike" spc="-1">
                <a:solidFill>
                  <a:srgbClr val="663300"/>
                </a:solidFill>
                <a:latin typeface="Cambria"/>
                <a:ea typeface="Cambria"/>
              </a:rPr>
              <a:t>Önálló</a:t>
            </a:r>
            <a:r>
              <a:rPr lang="hu-HU" sz="2800" b="0" strike="noStrike" spc="-1">
                <a:solidFill>
                  <a:srgbClr val="663300"/>
                </a:solidFill>
                <a:latin typeface="Cambria"/>
                <a:ea typeface="Cambria"/>
              </a:rPr>
              <a:t> </a:t>
            </a:r>
            <a:r>
              <a:rPr lang="hu-HU" sz="2800" b="1" strike="noStrike" spc="-1">
                <a:solidFill>
                  <a:srgbClr val="663300"/>
                </a:solidFill>
                <a:latin typeface="Cambria"/>
                <a:ea typeface="Cambria"/>
              </a:rPr>
              <a:t>CSÉN foglalkozások</a:t>
            </a:r>
            <a:r>
              <a:rPr lang="hu-HU" sz="2800" b="0" strike="noStrike" spc="-1">
                <a:solidFill>
                  <a:srgbClr val="663300"/>
                </a:solidFill>
                <a:latin typeface="Cambria"/>
                <a:ea typeface="Cambria"/>
              </a:rPr>
              <a:t>/CSÉN órák lehetősége</a:t>
            </a:r>
            <a:endParaRPr lang="hu-HU" sz="2800" b="0" strike="noStrike" spc="-1">
              <a:solidFill>
                <a:srgbClr val="000000"/>
              </a:solidFill>
              <a:latin typeface="Arial"/>
            </a:endParaRPr>
          </a:p>
          <a:p>
            <a:pPr marL="359280" algn="just">
              <a:lnSpc>
                <a:spcPct val="120000"/>
              </a:lnSpc>
              <a:spcBef>
                <a:spcPts val="601"/>
              </a:spcBef>
            </a:pPr>
            <a:r>
              <a:rPr lang="hu-HU" sz="2400" b="1" strike="noStrike" spc="-1">
                <a:solidFill>
                  <a:srgbClr val="663300"/>
                </a:solidFill>
                <a:latin typeface="Cambria"/>
                <a:ea typeface="Cambria"/>
              </a:rPr>
              <a:t>NAT 2013-tól folyamatosan : </a:t>
            </a:r>
            <a:r>
              <a:rPr lang="hu-HU" sz="2400" b="0" strike="noStrike" spc="-1">
                <a:solidFill>
                  <a:srgbClr val="663300"/>
                </a:solidFill>
                <a:latin typeface="Cambria"/>
                <a:ea typeface="Cambria"/>
              </a:rPr>
              <a:t>az 1-12. évfolyamon az órakeret 10%-ának szabad felhasználásával szabadon választható heti 1 órás CSÉN tantárgy kerül bevezetésre a Népesedési Kerekasztal Hortobágyiné dr. Nagy Ágnes önkéntes Köznevelési Munkacsoportvezetői tevékenysége eredményeként.</a:t>
            </a:r>
            <a:endParaRPr lang="hu-HU" sz="24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20000"/>
              </a:lnSpc>
            </a:pPr>
            <a:r>
              <a:rPr lang="hu-HU" sz="2800" b="1" strike="noStrike" spc="-1">
                <a:solidFill>
                  <a:srgbClr val="663300"/>
                </a:solidFill>
                <a:latin typeface="Cambria"/>
                <a:ea typeface="Cambria"/>
              </a:rPr>
              <a:t>Tantárgyba integrált CSÉN foglalkozások</a:t>
            </a:r>
            <a:r>
              <a:rPr lang="hu-HU" sz="2800" b="0" strike="noStrike" spc="-1">
                <a:solidFill>
                  <a:srgbClr val="663300"/>
                </a:solidFill>
                <a:latin typeface="Cambria"/>
                <a:ea typeface="Cambria"/>
              </a:rPr>
              <a:t>: </a:t>
            </a:r>
            <a:r>
              <a:t/>
            </a:r>
            <a:br/>
            <a:r>
              <a:rPr lang="hu-HU" sz="2800" b="0" strike="noStrike" spc="-1">
                <a:solidFill>
                  <a:srgbClr val="663300"/>
                </a:solidFill>
                <a:latin typeface="Cambria"/>
                <a:ea typeface="Cambria"/>
              </a:rPr>
              <a:t>"CSÉN percek"</a:t>
            </a:r>
            <a:endParaRPr lang="hu-HU" sz="2800" b="0" strike="noStrike" spc="-1">
              <a:solidFill>
                <a:srgbClr val="000000"/>
              </a:solidFill>
              <a:latin typeface="Arial"/>
            </a:endParaRPr>
          </a:p>
          <a:p>
            <a:pPr marL="514440" lvl="1" indent="-228240">
              <a:lnSpc>
                <a:spcPct val="120000"/>
              </a:lnSpc>
              <a:spcBef>
                <a:spcPts val="601"/>
              </a:spcBef>
              <a:buClr>
                <a:srgbClr val="663300"/>
              </a:buClr>
              <a:buFont typeface="Symbol"/>
              <a:buChar char=""/>
            </a:pPr>
            <a:r>
              <a:rPr lang="hu-HU" sz="2000" b="0" strike="noStrike" spc="-1">
                <a:solidFill>
                  <a:srgbClr val="663300"/>
                </a:solidFill>
                <a:latin typeface="Cambria"/>
                <a:ea typeface="Cambria"/>
              </a:rPr>
              <a:t>Osztályfőnöki, Erkölcstan-Etika-Hittan, Technika, </a:t>
            </a:r>
            <a:r>
              <a:t/>
            </a:r>
            <a:br/>
            <a:r>
              <a:rPr lang="hu-HU" sz="2000" b="0" strike="noStrike" spc="-1">
                <a:solidFill>
                  <a:srgbClr val="663300"/>
                </a:solidFill>
                <a:latin typeface="Cambria"/>
                <a:ea typeface="Cambria"/>
              </a:rPr>
              <a:t>Életvitel és Gyakorlat</a:t>
            </a:r>
            <a:endParaRPr lang="hu-HU" sz="2000" b="0" strike="noStrike" spc="-1">
              <a:solidFill>
                <a:srgbClr val="000000"/>
              </a:solidFill>
              <a:latin typeface="Arial"/>
            </a:endParaRPr>
          </a:p>
          <a:p>
            <a:pPr marL="514440" lvl="1" indent="-228240">
              <a:lnSpc>
                <a:spcPct val="120000"/>
              </a:lnSpc>
              <a:spcBef>
                <a:spcPts val="601"/>
              </a:spcBef>
              <a:buClr>
                <a:srgbClr val="663300"/>
              </a:buClr>
              <a:buFont typeface="Symbol"/>
              <a:buChar char=""/>
            </a:pPr>
            <a:r>
              <a:rPr lang="hu-HU" sz="2000" b="0" strike="noStrike" spc="-1">
                <a:solidFill>
                  <a:srgbClr val="663300"/>
                </a:solidFill>
                <a:latin typeface="Cambria"/>
                <a:ea typeface="Cambria"/>
              </a:rPr>
              <a:t>Egészségtan, Biológia</a:t>
            </a:r>
            <a:endParaRPr lang="hu-HU" sz="2000" b="0" strike="noStrike" spc="-1">
              <a:solidFill>
                <a:srgbClr val="000000"/>
              </a:solidFill>
              <a:latin typeface="Arial"/>
            </a:endParaRPr>
          </a:p>
          <a:p>
            <a:pPr marL="514440" lvl="1" indent="-228240">
              <a:lnSpc>
                <a:spcPct val="120000"/>
              </a:lnSpc>
              <a:spcBef>
                <a:spcPts val="601"/>
              </a:spcBef>
              <a:buClr>
                <a:srgbClr val="663300"/>
              </a:buClr>
              <a:buFont typeface="Symbol"/>
              <a:buChar char=""/>
            </a:pPr>
            <a:r>
              <a:rPr lang="hu-HU" sz="2000" b="0" strike="noStrike" spc="-1">
                <a:solidFill>
                  <a:srgbClr val="663300"/>
                </a:solidFill>
                <a:latin typeface="Cambria"/>
                <a:ea typeface="Cambria"/>
              </a:rPr>
              <a:t>Magyar nyelv és irodalom és bármely Idegennyelv, stb.</a:t>
            </a:r>
            <a:endParaRPr lang="hu-HU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5" name="CustomShape 2"/>
          <p:cNvSpPr/>
          <p:nvPr/>
        </p:nvSpPr>
        <p:spPr>
          <a:xfrm>
            <a:off x="180000" y="288000"/>
            <a:ext cx="10515240" cy="1650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/>
          <a:lstStyle/>
          <a:p>
            <a:pPr>
              <a:lnSpc>
                <a:spcPct val="100000"/>
              </a:lnSpc>
              <a:spcBef>
                <a:spcPts val="601"/>
              </a:spcBef>
            </a:pPr>
            <a:r>
              <a:rPr lang="hu-HU" sz="3600" b="0" strike="noStrike" spc="-1">
                <a:solidFill>
                  <a:srgbClr val="1F4E79"/>
                </a:solidFill>
                <a:latin typeface="Cambria"/>
                <a:ea typeface="Cambria"/>
              </a:rPr>
              <a:t>Családi életre nevelés (CSÉN)</a:t>
            </a:r>
            <a:endParaRPr lang="hu-HU" sz="36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</a:pPr>
            <a:r>
              <a:rPr lang="hu-HU" sz="3200" b="1" strike="noStrike" spc="-1">
                <a:solidFill>
                  <a:srgbClr val="14507C"/>
                </a:solidFill>
                <a:latin typeface="Cambria"/>
                <a:ea typeface="Cambria"/>
              </a:rPr>
              <a:t>	2013-tól Köznevelési keretek között</a:t>
            </a:r>
            <a:endParaRPr lang="hu-HU" sz="3200" b="0" strike="noStrike" spc="-1">
              <a:latin typeface="Arial"/>
            </a:endParaRPr>
          </a:p>
        </p:txBody>
      </p:sp>
      <p:pic>
        <p:nvPicPr>
          <p:cNvPr id="216" name="Kép 1"/>
          <p:cNvPicPr/>
          <p:nvPr/>
        </p:nvPicPr>
        <p:blipFill>
          <a:blip r:embed="rId3"/>
          <a:stretch/>
        </p:blipFill>
        <p:spPr>
          <a:xfrm>
            <a:off x="7905960" y="4288320"/>
            <a:ext cx="4133160" cy="24519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CustomShape 1"/>
          <p:cNvSpPr/>
          <p:nvPr/>
        </p:nvSpPr>
        <p:spPr>
          <a:xfrm>
            <a:off x="180000" y="288000"/>
            <a:ext cx="10515240" cy="1650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/>
          <a:lstStyle/>
          <a:p>
            <a:pPr>
              <a:lnSpc>
                <a:spcPct val="100000"/>
              </a:lnSpc>
              <a:spcBef>
                <a:spcPts val="601"/>
              </a:spcBef>
            </a:pPr>
            <a:r>
              <a:rPr lang="hu-HU" sz="3600" b="0" strike="noStrike" spc="-1">
                <a:solidFill>
                  <a:srgbClr val="1F4E79"/>
                </a:solidFill>
                <a:latin typeface="Cambria"/>
                <a:ea typeface="Cambria"/>
              </a:rPr>
              <a:t>Családi életre nevelés (CSÉN)</a:t>
            </a:r>
            <a:endParaRPr lang="hu-HU" sz="36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</a:pPr>
            <a:r>
              <a:rPr lang="hu-HU" sz="3200" b="1" strike="noStrike" spc="-1">
                <a:solidFill>
                  <a:srgbClr val="14507C"/>
                </a:solidFill>
                <a:latin typeface="Cambria"/>
                <a:ea typeface="Cambria"/>
              </a:rPr>
              <a:t>	Nevelési célok a Nemzeti Alaptantervben</a:t>
            </a:r>
            <a:endParaRPr lang="hu-HU" sz="3200" b="0" strike="noStrike" spc="-1">
              <a:latin typeface="Arial"/>
            </a:endParaRPr>
          </a:p>
        </p:txBody>
      </p:sp>
      <p:sp>
        <p:nvSpPr>
          <p:cNvPr id="218" name="CustomShape 2"/>
          <p:cNvSpPr/>
          <p:nvPr/>
        </p:nvSpPr>
        <p:spPr>
          <a:xfrm>
            <a:off x="417240" y="2147400"/>
            <a:ext cx="11507040" cy="3840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pPr algn="just">
              <a:lnSpc>
                <a:spcPct val="100000"/>
              </a:lnSpc>
              <a:spcAft>
                <a:spcPts val="1800"/>
              </a:spcAft>
            </a:pPr>
            <a:r>
              <a:rPr lang="hu-HU" sz="2400" b="0" strike="noStrike" spc="-1">
                <a:solidFill>
                  <a:srgbClr val="663300"/>
                </a:solidFill>
                <a:latin typeface="Cambria"/>
                <a:ea typeface="Cambria"/>
              </a:rPr>
              <a:t>„A </a:t>
            </a:r>
            <a:r>
              <a:rPr lang="hu-HU" sz="2400" b="1" strike="noStrike" spc="-1">
                <a:solidFill>
                  <a:srgbClr val="663300"/>
                </a:solidFill>
                <a:latin typeface="Cambria"/>
                <a:ea typeface="Cambria"/>
              </a:rPr>
              <a:t>Nemzeti alaptanterv (NAT) </a:t>
            </a:r>
            <a:r>
              <a:rPr lang="hu-HU" sz="2400" b="0" strike="noStrike" spc="-1">
                <a:solidFill>
                  <a:srgbClr val="663300"/>
                </a:solidFill>
                <a:latin typeface="Cambria"/>
                <a:ea typeface="Cambria"/>
              </a:rPr>
              <a:t>által megjelölt </a:t>
            </a:r>
            <a:r>
              <a:rPr lang="hu-HU" sz="2400" b="1" strike="noStrike" spc="-1">
                <a:solidFill>
                  <a:srgbClr val="663300"/>
                </a:solidFill>
                <a:latin typeface="Cambria"/>
                <a:ea typeface="Cambria"/>
              </a:rPr>
              <a:t>fejlesztési területek – nevelési célok</a:t>
            </a:r>
            <a:r>
              <a:rPr lang="hu-HU" sz="2400" b="0" strike="noStrike" spc="-1">
                <a:solidFill>
                  <a:srgbClr val="663300"/>
                </a:solidFill>
                <a:latin typeface="Cambria"/>
                <a:ea typeface="Cambria"/>
              </a:rPr>
              <a:t> között szerepel a </a:t>
            </a:r>
            <a:r>
              <a:rPr lang="hu-HU" sz="2400" b="1" strike="noStrike" spc="-1">
                <a:solidFill>
                  <a:srgbClr val="663300"/>
                </a:solidFill>
                <a:latin typeface="Cambria"/>
                <a:ea typeface="Cambria"/>
              </a:rPr>
              <a:t>családi életre nevelés</a:t>
            </a:r>
            <a:r>
              <a:rPr lang="hu-HU" sz="2400" b="0" strike="noStrike" spc="-1">
                <a:solidFill>
                  <a:srgbClr val="663300"/>
                </a:solidFill>
                <a:latin typeface="Cambria"/>
                <a:ea typeface="Cambria"/>
              </a:rPr>
              <a:t> mint olyan feladat, amelynek minden tantárgy célkitűzései között meg kell jelennie:</a:t>
            </a:r>
            <a:endParaRPr lang="hu-HU" sz="24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Aft>
                <a:spcPts val="1800"/>
              </a:spcAft>
            </a:pPr>
            <a:r>
              <a:rPr lang="hu-HU" sz="2400" b="0" strike="noStrike" spc="-1">
                <a:solidFill>
                  <a:srgbClr val="663300"/>
                </a:solidFill>
                <a:latin typeface="Cambria"/>
                <a:ea typeface="Cambria"/>
              </a:rPr>
              <a:t>A köznevelési intézményeknek ezért kitüntetett feladata a harmonikus </a:t>
            </a:r>
            <a:r>
              <a:rPr lang="hu-HU" sz="2400" b="1" strike="noStrike" spc="-1">
                <a:solidFill>
                  <a:srgbClr val="663300"/>
                </a:solidFill>
                <a:latin typeface="Cambria"/>
                <a:ea typeface="Cambria"/>
              </a:rPr>
              <a:t>családi minták közvetítése, </a:t>
            </a:r>
            <a:r>
              <a:rPr lang="hu-HU" sz="2400" b="0" strike="noStrike" spc="-1">
                <a:solidFill>
                  <a:srgbClr val="663300"/>
                </a:solidFill>
                <a:latin typeface="Cambria"/>
                <a:ea typeface="Cambria"/>
              </a:rPr>
              <a:t>a családi </a:t>
            </a:r>
            <a:r>
              <a:rPr lang="hu-HU" sz="2400" b="1" strike="noStrike" spc="-1">
                <a:solidFill>
                  <a:srgbClr val="663300"/>
                </a:solidFill>
                <a:latin typeface="Cambria"/>
                <a:ea typeface="Cambria"/>
              </a:rPr>
              <a:t>közösségek</a:t>
            </a:r>
            <a:r>
              <a:rPr lang="hu-HU" sz="2400" b="0" strike="noStrike" spc="-1">
                <a:solidFill>
                  <a:srgbClr val="663300"/>
                </a:solidFill>
                <a:latin typeface="Cambria"/>
                <a:ea typeface="Cambria"/>
              </a:rPr>
              <a:t> megbecsülése. </a:t>
            </a:r>
            <a:endParaRPr lang="hu-HU" sz="2400" b="0" strike="noStrike" spc="-1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hu-HU" sz="2400" b="0" strike="noStrike" spc="-1">
                <a:solidFill>
                  <a:srgbClr val="663300"/>
                </a:solidFill>
                <a:latin typeface="Cambria"/>
                <a:ea typeface="Cambria"/>
              </a:rPr>
              <a:t>A felkészítés a családi életre -többek közt- segítséget nyújt a gyermekeknek és fiataloknak a </a:t>
            </a:r>
            <a:r>
              <a:rPr lang="hu-HU" sz="2400" b="1" strike="noStrike" spc="-1">
                <a:solidFill>
                  <a:srgbClr val="663300"/>
                </a:solidFill>
                <a:latin typeface="Cambria"/>
                <a:ea typeface="Cambria"/>
              </a:rPr>
              <a:t>felelős párkapcsolatok kialakításában, </a:t>
            </a:r>
            <a:r>
              <a:rPr lang="hu-HU" sz="2400" b="0" strike="noStrike" spc="-1">
                <a:solidFill>
                  <a:srgbClr val="663300"/>
                </a:solidFill>
                <a:latin typeface="Cambria"/>
                <a:ea typeface="Cambria"/>
              </a:rPr>
              <a:t>ismereteket közvetít a </a:t>
            </a:r>
            <a:r>
              <a:rPr lang="hu-HU" sz="2400" b="1" strike="noStrike" spc="-1">
                <a:solidFill>
                  <a:srgbClr val="663300"/>
                </a:solidFill>
                <a:latin typeface="Cambria"/>
                <a:ea typeface="Cambria"/>
              </a:rPr>
              <a:t>konfliktusok kezeléséről. </a:t>
            </a:r>
            <a:r>
              <a:rPr lang="hu-HU" sz="2400" b="0" strike="noStrike" spc="-1">
                <a:solidFill>
                  <a:srgbClr val="663300"/>
                </a:solidFill>
                <a:latin typeface="Cambria"/>
                <a:ea typeface="Cambria"/>
              </a:rPr>
              <a:t>Az iskolának foglalkoznia kell a </a:t>
            </a:r>
            <a:r>
              <a:rPr lang="hu-HU" sz="2400" b="1" strike="noStrike" spc="-1">
                <a:solidFill>
                  <a:srgbClr val="663300"/>
                </a:solidFill>
                <a:latin typeface="Cambria"/>
                <a:ea typeface="Cambria"/>
              </a:rPr>
              <a:t>szexuális kultúra </a:t>
            </a:r>
            <a:r>
              <a:rPr lang="hu-HU" sz="2400" b="0" strike="noStrike" spc="-1">
                <a:solidFill>
                  <a:srgbClr val="663300"/>
                </a:solidFill>
                <a:latin typeface="Cambria"/>
                <a:ea typeface="Cambria"/>
              </a:rPr>
              <a:t>kérdéseivel is.”</a:t>
            </a:r>
            <a:endParaRPr lang="hu-HU" sz="2400" b="0" strike="noStrike" spc="-1">
              <a:latin typeface="Arial"/>
            </a:endParaRPr>
          </a:p>
        </p:txBody>
      </p:sp>
      <p:sp>
        <p:nvSpPr>
          <p:cNvPr id="219" name="CustomShape 3"/>
          <p:cNvSpPr/>
          <p:nvPr/>
        </p:nvSpPr>
        <p:spPr>
          <a:xfrm>
            <a:off x="3765600" y="6414120"/>
            <a:ext cx="8081640" cy="335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pPr>
              <a:lnSpc>
                <a:spcPct val="100000"/>
              </a:lnSpc>
            </a:pPr>
            <a:r>
              <a:rPr lang="hu-HU" sz="1600" b="0" i="1" strike="noStrike" spc="-1">
                <a:solidFill>
                  <a:srgbClr val="663300"/>
                </a:solidFill>
                <a:latin typeface="Cambria"/>
                <a:ea typeface="Cambria"/>
              </a:rPr>
              <a:t>Forrás: https://kerettanterv.oh.gov.hu/07_melleklet_miniszter/k1_07_egyeb/index_csen.html</a:t>
            </a:r>
            <a:endParaRPr lang="hu-HU" sz="1600" b="0" strike="noStrike" spc="-1">
              <a:latin typeface="Arial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CustomShape 1"/>
          <p:cNvSpPr/>
          <p:nvPr/>
        </p:nvSpPr>
        <p:spPr>
          <a:xfrm>
            <a:off x="180000" y="288000"/>
            <a:ext cx="10515240" cy="1650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/>
          <a:lstStyle/>
          <a:p>
            <a:pPr>
              <a:lnSpc>
                <a:spcPct val="100000"/>
              </a:lnSpc>
              <a:spcBef>
                <a:spcPts val="601"/>
              </a:spcBef>
            </a:pPr>
            <a:r>
              <a:rPr lang="hu-HU" sz="3600" b="0" strike="noStrike" spc="-1">
                <a:solidFill>
                  <a:srgbClr val="1F4E79"/>
                </a:solidFill>
                <a:latin typeface="Cambria"/>
                <a:ea typeface="Cambria"/>
              </a:rPr>
              <a:t>„Boldogabb családokért”</a:t>
            </a:r>
            <a:r>
              <a:rPr lang="hu-HU" sz="3600" b="0" strike="noStrike" spc="-1" baseline="30000">
                <a:solidFill>
                  <a:srgbClr val="1F4E79"/>
                </a:solidFill>
                <a:latin typeface="Cambria"/>
                <a:ea typeface="Cambria"/>
              </a:rPr>
              <a:t>®</a:t>
            </a:r>
            <a:r>
              <a:rPr lang="hu-HU" sz="3600" b="0" strike="noStrike" spc="-1">
                <a:solidFill>
                  <a:srgbClr val="1F4E79"/>
                </a:solidFill>
                <a:latin typeface="Cambria"/>
                <a:ea typeface="Cambria"/>
              </a:rPr>
              <a:t> CSÉN program</a:t>
            </a:r>
            <a:endParaRPr lang="hu-HU" sz="36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</a:pPr>
            <a:r>
              <a:rPr lang="hu-HU" sz="3200" b="1" strike="noStrike" spc="-1">
                <a:solidFill>
                  <a:srgbClr val="14507C"/>
                </a:solidFill>
                <a:latin typeface="Cambria"/>
                <a:ea typeface="Cambria"/>
              </a:rPr>
              <a:t>   CSÉN foglalkozások kerete, bekapcsolódás</a:t>
            </a:r>
            <a:endParaRPr lang="hu-HU" sz="3200" b="0" strike="noStrike" spc="-1">
              <a:latin typeface="Arial"/>
            </a:endParaRPr>
          </a:p>
        </p:txBody>
      </p:sp>
      <p:sp>
        <p:nvSpPr>
          <p:cNvPr id="221" name="CustomShape 2"/>
          <p:cNvSpPr/>
          <p:nvPr/>
        </p:nvSpPr>
        <p:spPr>
          <a:xfrm>
            <a:off x="186840" y="2129040"/>
            <a:ext cx="6567120" cy="2075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1440" tIns="45720" rIns="91440" bIns="45720" anchor="t">
            <a:normAutofit/>
          </a:bodyPr>
          <a:lstStyle/>
          <a:p>
            <a:pPr>
              <a:lnSpc>
                <a:spcPct val="100000"/>
              </a:lnSpc>
              <a:spcAft>
                <a:spcPts val="1199"/>
              </a:spcAft>
            </a:pPr>
            <a:r>
              <a:rPr lang="hu-HU" sz="2400" b="1" strike="noStrike" spc="-1">
                <a:solidFill>
                  <a:srgbClr val="663300"/>
                </a:solidFill>
                <a:latin typeface="Cambria"/>
                <a:ea typeface="Cambria"/>
              </a:rPr>
              <a:t>Hajdúdorogi </a:t>
            </a:r>
            <a:r>
              <a:rPr lang="hu-HU" sz="2400" b="1" spc="-1" err="1">
                <a:solidFill>
                  <a:srgbClr val="663300"/>
                </a:solidFill>
                <a:latin typeface="Cambria"/>
                <a:ea typeface="Cambria"/>
              </a:rPr>
              <a:t>Főgyházmegyei</a:t>
            </a:r>
            <a:r>
              <a:rPr lang="hu-HU" sz="2400" b="1" strike="noStrike" spc="-1">
                <a:solidFill>
                  <a:srgbClr val="663300"/>
                </a:solidFill>
                <a:latin typeface="Cambria"/>
                <a:ea typeface="Cambria"/>
              </a:rPr>
              <a:t> Intézményekben</a:t>
            </a:r>
            <a:endParaRPr lang="hu-HU" sz="2400" b="0" strike="noStrike" spc="-1">
              <a:latin typeface="Arial"/>
            </a:endParaRPr>
          </a:p>
          <a:p>
            <a:pPr marL="342900" indent="-342265">
              <a:lnSpc>
                <a:spcPct val="100000"/>
              </a:lnSpc>
              <a:spcAft>
                <a:spcPts val="601"/>
              </a:spcAft>
              <a:buClr>
                <a:srgbClr val="663300"/>
              </a:buClr>
              <a:buFont typeface="Arial"/>
              <a:buChar char="•"/>
            </a:pPr>
            <a:r>
              <a:rPr lang="hu-HU" sz="2000" b="0" strike="noStrike" spc="-1">
                <a:solidFill>
                  <a:srgbClr val="663300"/>
                </a:solidFill>
                <a:latin typeface="Cambria"/>
                <a:ea typeface="Cambria"/>
              </a:rPr>
              <a:t>Pedagógiai programban meghatározottak szerint:</a:t>
            </a:r>
            <a:endParaRPr lang="hu-HU" sz="2000" b="0" strike="noStrike" spc="-1">
              <a:latin typeface="Arial"/>
            </a:endParaRPr>
          </a:p>
          <a:p>
            <a:pPr>
              <a:lnSpc>
                <a:spcPct val="100000"/>
              </a:lnSpc>
              <a:spcAft>
                <a:spcPts val="601"/>
              </a:spcAft>
            </a:pPr>
            <a:r>
              <a:rPr lang="hu-HU" sz="2000" b="0" strike="noStrike" spc="-1">
                <a:solidFill>
                  <a:srgbClr val="663300"/>
                </a:solidFill>
                <a:latin typeface="Cambria"/>
                <a:ea typeface="Cambria"/>
              </a:rPr>
              <a:t>      pl. osztályfőnöki és/vagy hittan órák keretein belül, a </a:t>
            </a:r>
            <a:r>
              <a:rPr/>
              <a:t/>
            </a:r>
            <a:br>
              <a:rPr/>
            </a:br>
            <a:r>
              <a:rPr lang="hu-HU" sz="2000" b="0" strike="noStrike" spc="-1">
                <a:solidFill>
                  <a:srgbClr val="663300"/>
                </a:solidFill>
                <a:latin typeface="Cambria"/>
                <a:ea typeface="Cambria"/>
              </a:rPr>
              <a:t>      Program meghonosításával a CSÉN az iskolai működés  </a:t>
            </a:r>
            <a:br>
              <a:rPr lang="hu-HU" sz="2000" b="0" strike="noStrike" spc="-1">
                <a:solidFill>
                  <a:srgbClr val="663300"/>
                </a:solidFill>
                <a:latin typeface="Cambria"/>
                <a:ea typeface="Cambria"/>
              </a:rPr>
            </a:br>
            <a:r>
              <a:rPr lang="hu-HU" sz="2000" b="0" strike="noStrike" spc="-1">
                <a:solidFill>
                  <a:srgbClr val="663300"/>
                </a:solidFill>
                <a:latin typeface="Cambria"/>
                <a:ea typeface="Cambria"/>
              </a:rPr>
              <a:t>      részévé válik, ezért a résztvevőknek díjmentes</a:t>
            </a:r>
            <a:endParaRPr lang="hu-HU" sz="20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hu-HU" sz="2000" b="0" strike="noStrike" spc="-1">
              <a:latin typeface="Arial"/>
            </a:endParaRPr>
          </a:p>
        </p:txBody>
      </p:sp>
      <p:sp>
        <p:nvSpPr>
          <p:cNvPr id="222" name="CustomShape 3"/>
          <p:cNvSpPr/>
          <p:nvPr/>
        </p:nvSpPr>
        <p:spPr>
          <a:xfrm>
            <a:off x="266040" y="4204080"/>
            <a:ext cx="7272680" cy="250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rmAutofit fontScale="85000" lnSpcReduction="10000"/>
          </a:bodyPr>
          <a:lstStyle/>
          <a:p>
            <a:pPr>
              <a:lnSpc>
                <a:spcPct val="120000"/>
              </a:lnSpc>
              <a:spcBef>
                <a:spcPts val="600"/>
              </a:spcBef>
              <a:spcAft>
                <a:spcPts val="1199"/>
              </a:spcAft>
            </a:pPr>
            <a:r>
              <a:rPr lang="hu-HU" sz="2400" b="1" strike="noStrike" spc="-1">
                <a:solidFill>
                  <a:srgbClr val="663300"/>
                </a:solidFill>
                <a:latin typeface="Cambria"/>
                <a:ea typeface="Cambria"/>
              </a:rPr>
              <a:t>A CSÉN foglalkozásba, család-</a:t>
            </a:r>
            <a:r>
              <a:rPr lang="hu-HU" sz="2400" b="1" strike="noStrike" spc="-1" err="1">
                <a:solidFill>
                  <a:srgbClr val="663300"/>
                </a:solidFill>
                <a:latin typeface="Cambria"/>
                <a:ea typeface="Cambria"/>
              </a:rPr>
              <a:t>órá</a:t>
            </a:r>
            <a:r>
              <a:rPr lang="hu-HU" sz="2200" b="1" spc="-1" baseline="30000">
                <a:solidFill>
                  <a:srgbClr val="663300"/>
                </a:solidFill>
                <a:latin typeface="Cambria"/>
                <a:ea typeface="Cambria"/>
              </a:rPr>
              <a:t>®-</a:t>
            </a:r>
            <a:r>
              <a:rPr lang="hu-HU" sz="2400" b="1" strike="noStrike" spc="-1" err="1">
                <a:solidFill>
                  <a:srgbClr val="663300"/>
                </a:solidFill>
                <a:latin typeface="Cambria"/>
                <a:ea typeface="Cambria"/>
              </a:rPr>
              <a:t>ba</a:t>
            </a:r>
            <a:r>
              <a:rPr lang="hu-HU" sz="2400" b="1" strike="noStrike" spc="-1">
                <a:solidFill>
                  <a:srgbClr val="663300"/>
                </a:solidFill>
                <a:latin typeface="Cambria"/>
                <a:ea typeface="Cambria"/>
              </a:rPr>
              <a:t> való bekapcsolódás</a:t>
            </a:r>
            <a:endParaRPr lang="hu-HU" sz="2400" b="0" strike="noStrike" spc="-1">
              <a:latin typeface="Arial"/>
            </a:endParaRPr>
          </a:p>
          <a:p>
            <a:pPr marL="343080" indent="-342720">
              <a:lnSpc>
                <a:spcPct val="100000"/>
              </a:lnSpc>
              <a:spcAft>
                <a:spcPts val="601"/>
              </a:spcAft>
              <a:buClr>
                <a:srgbClr val="663300"/>
              </a:buClr>
              <a:buFont typeface="Arial"/>
              <a:buChar char="•"/>
            </a:pPr>
            <a:r>
              <a:rPr lang="hu-HU" sz="2000" b="0" strike="noStrike" spc="-1">
                <a:solidFill>
                  <a:srgbClr val="663300"/>
                </a:solidFill>
                <a:latin typeface="Cambria"/>
                <a:ea typeface="Cambria"/>
              </a:rPr>
              <a:t>Önkéntes, a gyermek lehet </a:t>
            </a:r>
            <a:r>
              <a:rPr lang="hu-HU" sz="2000" b="0" i="1" strike="noStrike" spc="-1">
                <a:solidFill>
                  <a:srgbClr val="663300"/>
                </a:solidFill>
                <a:latin typeface="Cambria"/>
                <a:ea typeface="Cambria"/>
              </a:rPr>
              <a:t>szemlélődő</a:t>
            </a:r>
            <a:r>
              <a:rPr lang="hu-HU" sz="2000" b="0" strike="noStrike" spc="-1">
                <a:solidFill>
                  <a:srgbClr val="663300"/>
                </a:solidFill>
                <a:latin typeface="Cambria"/>
                <a:ea typeface="Cambria"/>
              </a:rPr>
              <a:t> is</a:t>
            </a:r>
            <a:endParaRPr lang="hu-HU" sz="2000" b="0" strike="noStrike" spc="-1">
              <a:latin typeface="Arial"/>
            </a:endParaRPr>
          </a:p>
          <a:p>
            <a:pPr marL="343080" indent="-342720">
              <a:lnSpc>
                <a:spcPct val="100000"/>
              </a:lnSpc>
              <a:buClr>
                <a:srgbClr val="663300"/>
              </a:buClr>
              <a:buFont typeface="Arial"/>
              <a:buChar char="•"/>
            </a:pPr>
            <a:r>
              <a:rPr lang="hu-HU" sz="2000" b="0" strike="noStrike" spc="-1">
                <a:solidFill>
                  <a:srgbClr val="663300"/>
                </a:solidFill>
                <a:latin typeface="Cambria"/>
                <a:ea typeface="Cambria"/>
              </a:rPr>
              <a:t>Nincsenek jó és rossz válaszok, mert minden válasz egy új nézőpontból világíthatja meg az adott témát, és amellyel a többiek vitatkozhatnak</a:t>
            </a:r>
            <a:r>
              <a:rPr/>
              <a:t/>
            </a:r>
            <a:br>
              <a:rPr/>
            </a:br>
            <a:r>
              <a:rPr lang="hu-HU" sz="2000" b="0" strike="noStrike" spc="-1">
                <a:solidFill>
                  <a:srgbClr val="663300"/>
                </a:solidFill>
                <a:latin typeface="Cambria"/>
              </a:rPr>
              <a:t> </a:t>
            </a:r>
            <a:endParaRPr lang="hu-HU" sz="2000" b="0" strike="noStrike" spc="-1">
              <a:latin typeface="Arial"/>
            </a:endParaRPr>
          </a:p>
          <a:p>
            <a:pPr marL="343080" indent="-342720">
              <a:lnSpc>
                <a:spcPct val="100000"/>
              </a:lnSpc>
              <a:buClr>
                <a:srgbClr val="663300"/>
              </a:buClr>
              <a:buFont typeface="Arial"/>
              <a:buChar char="•"/>
            </a:pPr>
            <a:r>
              <a:rPr lang="hu-HU" sz="2000" b="0" strike="noStrike" spc="-1">
                <a:solidFill>
                  <a:srgbClr val="663300"/>
                </a:solidFill>
                <a:latin typeface="Cambria"/>
                <a:ea typeface="Cambria"/>
              </a:rPr>
              <a:t>A tanuló jövendőbeli, saját maga alapította családjára koncentrál, így mozgásba lendíti a belső motivációt a minél teljesebb megvalósítás érdekében</a:t>
            </a:r>
            <a:endParaRPr lang="hu-HU" sz="2000" b="0" strike="noStrike" spc="-1">
              <a:latin typeface="Arial"/>
            </a:endParaRPr>
          </a:p>
        </p:txBody>
      </p:sp>
      <p:pic>
        <p:nvPicPr>
          <p:cNvPr id="223" name="Picture 3"/>
          <p:cNvPicPr/>
          <p:nvPr/>
        </p:nvPicPr>
        <p:blipFill>
          <a:blip r:embed="rId3"/>
          <a:srcRect t="8176" b="3578"/>
          <a:stretch/>
        </p:blipFill>
        <p:spPr>
          <a:xfrm>
            <a:off x="7538720" y="2917327"/>
            <a:ext cx="4310160" cy="3007060"/>
          </a:xfrm>
          <a:prstGeom prst="rect">
            <a:avLst/>
          </a:prstGeom>
          <a:ln>
            <a:noFill/>
          </a:ln>
        </p:spPr>
      </p:pic>
      <p:sp>
        <p:nvSpPr>
          <p:cNvPr id="224" name="CustomShape 4"/>
          <p:cNvSpPr/>
          <p:nvPr/>
        </p:nvSpPr>
        <p:spPr>
          <a:xfrm>
            <a:off x="7538720" y="6082200"/>
            <a:ext cx="4310160" cy="487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pPr>
              <a:lnSpc>
                <a:spcPct val="100000"/>
              </a:lnSpc>
            </a:pPr>
            <a:r>
              <a:rPr lang="hu-HU" sz="1300" b="0" i="1" strike="noStrike" spc="-1">
                <a:solidFill>
                  <a:srgbClr val="663300"/>
                </a:solidFill>
                <a:latin typeface="Cambria"/>
                <a:ea typeface="Cambria"/>
              </a:rPr>
              <a:t>Forrás: https://www.efrem.hu/nyisd-meg-a-szivem-hogy-befogadjon-sillye-jeno/</a:t>
            </a:r>
            <a:endParaRPr lang="hu-HU" sz="1300" b="0" strike="noStrike" spc="-1">
              <a:latin typeface="Arial"/>
            </a:endParaRPr>
          </a:p>
        </p:txBody>
      </p:sp>
      <p:pic>
        <p:nvPicPr>
          <p:cNvPr id="3" name="Kép 2" descr="Hajdúdorogi Főegyházmegye - Keresztény Élet Portál">
            <a:extLst>
              <a:ext uri="{FF2B5EF4-FFF2-40B4-BE49-F238E27FC236}">
                <a16:creationId xmlns:a16="http://schemas.microsoft.com/office/drawing/2014/main" xmlns="" id="{75AEE00E-33EE-F466-B8E8-36C81B28BD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19339" y="225144"/>
            <a:ext cx="1915288" cy="2402535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TextShape 1"/>
          <p:cNvSpPr txBox="1"/>
          <p:nvPr/>
        </p:nvSpPr>
        <p:spPr>
          <a:xfrm>
            <a:off x="180000" y="3657240"/>
            <a:ext cx="11844720" cy="304812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601"/>
              </a:spcBef>
              <a:spcAft>
                <a:spcPts val="601"/>
              </a:spcAft>
            </a:pPr>
            <a:r>
              <a:rPr lang="hu-HU" sz="2200" b="0" strike="noStrike" spc="-1">
                <a:solidFill>
                  <a:srgbClr val="663300"/>
                </a:solidFill>
                <a:latin typeface="Cambria"/>
                <a:ea typeface="Cambria"/>
              </a:rPr>
              <a:t>A CSÉN program legfontosabb célja </a:t>
            </a:r>
            <a:r>
              <a:rPr lang="hu-HU" sz="2200" b="1" strike="noStrike" spc="-1">
                <a:solidFill>
                  <a:srgbClr val="663300"/>
                </a:solidFill>
                <a:latin typeface="Cambria"/>
                <a:ea typeface="Cambria"/>
              </a:rPr>
              <a:t>a házasság és a család értékének védelmezése, erősítése</a:t>
            </a:r>
            <a:r>
              <a:rPr lang="hu-HU" sz="2200" b="0" strike="noStrike" spc="-1">
                <a:solidFill>
                  <a:srgbClr val="663300"/>
                </a:solidFill>
                <a:latin typeface="Cambria"/>
                <a:ea typeface="Cambria"/>
              </a:rPr>
              <a:t>. </a:t>
            </a:r>
            <a:endParaRPr lang="hu-HU" sz="22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10000"/>
              </a:lnSpc>
              <a:spcBef>
                <a:spcPts val="300"/>
              </a:spcBef>
            </a:pPr>
            <a:r>
              <a:rPr lang="hu-HU" sz="1800" b="0" strike="noStrike" spc="-1">
                <a:solidFill>
                  <a:srgbClr val="663300"/>
                </a:solidFill>
                <a:latin typeface="Cambria"/>
                <a:ea typeface="Cambria"/>
              </a:rPr>
              <a:t>Fontos: úgy kísérje a fiatalokat kisiskolás kortól a serdülőkor viharain át személyiségük megszilárdulásáig, hogy </a:t>
            </a:r>
            <a:endParaRPr lang="hu-HU" sz="1800" b="0" strike="noStrike" spc="-1">
              <a:solidFill>
                <a:srgbClr val="000000"/>
              </a:solidFill>
              <a:latin typeface="Arial"/>
            </a:endParaRPr>
          </a:p>
          <a:p>
            <a:pPr marL="800280" lvl="1" indent="-342720">
              <a:lnSpc>
                <a:spcPct val="110000"/>
              </a:lnSpc>
              <a:spcBef>
                <a:spcPts val="300"/>
              </a:spcBef>
              <a:buClr>
                <a:srgbClr val="663300"/>
              </a:buClr>
              <a:buFont typeface="Symbol"/>
              <a:buChar char=""/>
            </a:pPr>
            <a:r>
              <a:rPr lang="hu-HU" sz="1800" b="0" strike="noStrike" spc="-1">
                <a:solidFill>
                  <a:srgbClr val="663300"/>
                </a:solidFill>
                <a:latin typeface="Cambria"/>
                <a:ea typeface="Cambria"/>
              </a:rPr>
              <a:t>önmagukat és másokat elfogadó, szeretni és tisztelni tudó, </a:t>
            </a:r>
            <a:endParaRPr lang="hu-HU" sz="1800" b="0" strike="noStrike" spc="-1">
              <a:solidFill>
                <a:srgbClr val="000000"/>
              </a:solidFill>
              <a:latin typeface="Arial"/>
            </a:endParaRPr>
          </a:p>
          <a:p>
            <a:pPr marL="800280" lvl="1" indent="-342720">
              <a:lnSpc>
                <a:spcPct val="110000"/>
              </a:lnSpc>
              <a:spcBef>
                <a:spcPts val="300"/>
              </a:spcBef>
              <a:buClr>
                <a:srgbClr val="663300"/>
              </a:buClr>
              <a:buFont typeface="Symbol"/>
              <a:buChar char=""/>
            </a:pPr>
            <a:r>
              <a:rPr lang="hu-HU" sz="1800" b="0" strike="noStrike" spc="-1">
                <a:solidFill>
                  <a:srgbClr val="663300"/>
                </a:solidFill>
                <a:latin typeface="Cambria"/>
                <a:ea typeface="Cambria"/>
              </a:rPr>
              <a:t>önálló és döntésképes, önazonos, érett felnőttekké váljanak,</a:t>
            </a:r>
            <a:endParaRPr lang="hu-HU" sz="18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10000"/>
              </a:lnSpc>
              <a:spcBef>
                <a:spcPts val="300"/>
              </a:spcBef>
            </a:pPr>
            <a:r>
              <a:rPr lang="hu-HU" sz="1800" b="0" strike="noStrike" spc="-1">
                <a:solidFill>
                  <a:srgbClr val="663300"/>
                </a:solidFill>
                <a:latin typeface="Cambria"/>
                <a:ea typeface="Cambria"/>
              </a:rPr>
              <a:t>    akik készek</a:t>
            </a:r>
            <a:endParaRPr lang="hu-HU" sz="1800" b="0" strike="noStrike" spc="-1">
              <a:solidFill>
                <a:srgbClr val="000000"/>
              </a:solidFill>
              <a:latin typeface="Arial"/>
            </a:endParaRPr>
          </a:p>
          <a:p>
            <a:pPr marL="800280" lvl="1" indent="-342720">
              <a:lnSpc>
                <a:spcPct val="110000"/>
              </a:lnSpc>
              <a:spcBef>
                <a:spcPts val="300"/>
              </a:spcBef>
              <a:buClr>
                <a:srgbClr val="663300"/>
              </a:buClr>
              <a:buFont typeface="Symbol"/>
              <a:buChar char=""/>
            </a:pPr>
            <a:r>
              <a:rPr lang="hu-HU" sz="1800" b="0" strike="noStrike" spc="-1">
                <a:solidFill>
                  <a:srgbClr val="663300"/>
                </a:solidFill>
                <a:latin typeface="Cambria"/>
                <a:ea typeface="Cambria"/>
              </a:rPr>
              <a:t>az együttműködésre, kapcsolatok kialakítására és megtartására, </a:t>
            </a:r>
            <a:endParaRPr lang="hu-HU" sz="1800" b="0" strike="noStrike" spc="-1">
              <a:solidFill>
                <a:srgbClr val="000000"/>
              </a:solidFill>
              <a:latin typeface="Arial"/>
            </a:endParaRPr>
          </a:p>
          <a:p>
            <a:pPr marL="800280" lvl="1" indent="-342720">
              <a:lnSpc>
                <a:spcPct val="110000"/>
              </a:lnSpc>
              <a:spcBef>
                <a:spcPts val="300"/>
              </a:spcBef>
              <a:buClr>
                <a:srgbClr val="663300"/>
              </a:buClr>
              <a:buFont typeface="Symbol"/>
              <a:buChar char=""/>
            </a:pPr>
            <a:r>
              <a:rPr lang="hu-HU" sz="1800" b="0" strike="noStrike" spc="-1">
                <a:solidFill>
                  <a:srgbClr val="663300"/>
                </a:solidFill>
                <a:latin typeface="Cambria"/>
                <a:ea typeface="Cambria"/>
              </a:rPr>
              <a:t>azonosulni értékrendjükben az egyetemes emberi és a keresztény értékekkel,</a:t>
            </a:r>
            <a:endParaRPr lang="hu-HU" sz="1800" b="0" strike="noStrike" spc="-1">
              <a:solidFill>
                <a:srgbClr val="000000"/>
              </a:solidFill>
              <a:latin typeface="Arial"/>
            </a:endParaRPr>
          </a:p>
          <a:p>
            <a:pPr marL="800280" lvl="1" indent="-342720">
              <a:lnSpc>
                <a:spcPct val="110000"/>
              </a:lnSpc>
              <a:spcBef>
                <a:spcPts val="300"/>
              </a:spcBef>
              <a:buClr>
                <a:srgbClr val="663300"/>
              </a:buClr>
              <a:buFont typeface="Symbol"/>
              <a:buChar char=""/>
            </a:pPr>
            <a:r>
              <a:rPr lang="hu-HU" sz="1800" b="0" strike="noStrike" spc="-1">
                <a:solidFill>
                  <a:srgbClr val="663300"/>
                </a:solidFill>
                <a:latin typeface="Cambria"/>
                <a:ea typeface="Cambria"/>
              </a:rPr>
              <a:t>élethivatásukat  felvállalni és megvalósítani.</a:t>
            </a:r>
            <a:endParaRPr lang="hu-H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6" name="CustomShape 2"/>
          <p:cNvSpPr/>
          <p:nvPr/>
        </p:nvSpPr>
        <p:spPr>
          <a:xfrm>
            <a:off x="180000" y="2131200"/>
            <a:ext cx="11844720" cy="1405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pPr>
              <a:lnSpc>
                <a:spcPct val="100000"/>
              </a:lnSpc>
              <a:spcBef>
                <a:spcPts val="300"/>
              </a:spcBef>
            </a:pPr>
            <a:r>
              <a:rPr lang="hu-HU" sz="1900" b="1" i="1" strike="noStrike" spc="-1">
                <a:solidFill>
                  <a:srgbClr val="385623"/>
                </a:solidFill>
                <a:latin typeface="Cambria"/>
                <a:ea typeface="Cambria"/>
              </a:rPr>
              <a:t>„Megítélésünk szerint érték az élet, a személy, a házasság, a család. </a:t>
            </a:r>
            <a:endParaRPr lang="hu-HU" sz="19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300"/>
              </a:spcBef>
            </a:pPr>
            <a:r>
              <a:rPr lang="hu-HU" sz="1900" b="1" i="1" strike="noStrike" spc="-1">
                <a:solidFill>
                  <a:srgbClr val="385623"/>
                </a:solidFill>
                <a:latin typeface="Cambria"/>
                <a:ea typeface="Cambria"/>
              </a:rPr>
              <a:t>Hisszük és valljuk, hogy a fogamzás pillanatában elindul a megismételhetetlen, egyedi és pótolhatatlan emberi élet, és az emberi élet érték a fogamzás pillanatától a természetes halálig.” </a:t>
            </a:r>
            <a:endParaRPr lang="hu-HU" sz="1900" b="0" strike="noStrike" spc="-1">
              <a:latin typeface="Arial"/>
            </a:endParaRPr>
          </a:p>
          <a:p>
            <a:pPr algn="r">
              <a:lnSpc>
                <a:spcPct val="100000"/>
              </a:lnSpc>
              <a:spcBef>
                <a:spcPts val="300"/>
              </a:spcBef>
            </a:pPr>
            <a:r>
              <a:rPr lang="hu-HU" sz="1900" b="1" i="1" strike="noStrike" spc="-1">
                <a:solidFill>
                  <a:srgbClr val="385623"/>
                </a:solidFill>
                <a:latin typeface="Cambria"/>
                <a:ea typeface="Cambria"/>
              </a:rPr>
              <a:t>Hortobágyiné dr. Nagy Ágnes Programalapító</a:t>
            </a:r>
            <a:endParaRPr lang="hu-HU" sz="1900" b="0" strike="noStrike" spc="-1">
              <a:latin typeface="Arial"/>
            </a:endParaRPr>
          </a:p>
        </p:txBody>
      </p:sp>
      <p:sp>
        <p:nvSpPr>
          <p:cNvPr id="227" name="CustomShape 3"/>
          <p:cNvSpPr/>
          <p:nvPr/>
        </p:nvSpPr>
        <p:spPr>
          <a:xfrm>
            <a:off x="180000" y="288000"/>
            <a:ext cx="10515240" cy="1650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/>
          <a:lstStyle/>
          <a:p>
            <a:pPr>
              <a:lnSpc>
                <a:spcPct val="100000"/>
              </a:lnSpc>
              <a:spcBef>
                <a:spcPts val="601"/>
              </a:spcBef>
            </a:pPr>
            <a:r>
              <a:rPr lang="hu-HU" sz="3600" b="0" strike="noStrike" spc="-1">
                <a:solidFill>
                  <a:srgbClr val="1F4E79"/>
                </a:solidFill>
                <a:latin typeface="Cambria"/>
                <a:ea typeface="Cambria"/>
              </a:rPr>
              <a:t>„Boldogabb családokért”</a:t>
            </a:r>
            <a:r>
              <a:rPr lang="hu-HU" sz="3600" b="0" strike="noStrike" spc="-1" baseline="30000">
                <a:solidFill>
                  <a:srgbClr val="1F4E79"/>
                </a:solidFill>
                <a:latin typeface="Cambria"/>
                <a:ea typeface="Cambria"/>
              </a:rPr>
              <a:t>®</a:t>
            </a:r>
            <a:r>
              <a:rPr lang="hu-HU" sz="3600" b="0" strike="noStrike" spc="-1">
                <a:solidFill>
                  <a:srgbClr val="1F4E79"/>
                </a:solidFill>
                <a:latin typeface="Cambria"/>
                <a:ea typeface="Cambria"/>
              </a:rPr>
              <a:t> CSÉN program</a:t>
            </a:r>
            <a:endParaRPr lang="hu-HU" sz="36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</a:pPr>
            <a:r>
              <a:rPr lang="hu-HU" sz="3200" b="1" strike="noStrike" spc="-1">
                <a:solidFill>
                  <a:srgbClr val="14507C"/>
                </a:solidFill>
                <a:latin typeface="Cambria"/>
                <a:ea typeface="Cambria"/>
              </a:rPr>
              <a:t>	Célok, értékrend</a:t>
            </a:r>
            <a:endParaRPr lang="hu-HU" sz="3200" b="0" strike="noStrike" spc="-1">
              <a:latin typeface="Arial"/>
            </a:endParaRPr>
          </a:p>
        </p:txBody>
      </p:sp>
      <p:pic>
        <p:nvPicPr>
          <p:cNvPr id="228" name="Google Shape;234;p2"/>
          <p:cNvPicPr/>
          <p:nvPr/>
        </p:nvPicPr>
        <p:blipFill>
          <a:blip r:embed="rId3"/>
          <a:stretch/>
        </p:blipFill>
        <p:spPr>
          <a:xfrm rot="21074400">
            <a:off x="9207360" y="4717440"/>
            <a:ext cx="2582640" cy="17301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TextShape 1"/>
          <p:cNvSpPr txBox="1"/>
          <p:nvPr/>
        </p:nvSpPr>
        <p:spPr>
          <a:xfrm>
            <a:off x="291600" y="2221200"/>
            <a:ext cx="11510280" cy="410652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457200" indent="-456840">
              <a:lnSpc>
                <a:spcPct val="90000"/>
              </a:lnSpc>
              <a:spcAft>
                <a:spcPts val="601"/>
              </a:spcAft>
              <a:buClr>
                <a:srgbClr val="663300"/>
              </a:buClr>
              <a:buFont typeface="Symbol"/>
              <a:buChar char=""/>
            </a:pPr>
            <a:r>
              <a:rPr lang="hu-HU" sz="2600" b="0" strike="noStrike" spc="-1">
                <a:solidFill>
                  <a:srgbClr val="663300"/>
                </a:solidFill>
                <a:latin typeface="Cambria"/>
                <a:ea typeface="Cambria"/>
              </a:rPr>
              <a:t>Interaktivitás:</a:t>
            </a:r>
            <a:endParaRPr lang="hu-HU" sz="2600" b="0" strike="noStrike" spc="-1">
              <a:solidFill>
                <a:srgbClr val="000000"/>
              </a:solidFill>
              <a:latin typeface="Arial"/>
            </a:endParaRPr>
          </a:p>
          <a:p>
            <a:pPr marL="457200">
              <a:lnSpc>
                <a:spcPct val="90000"/>
              </a:lnSpc>
              <a:spcAft>
                <a:spcPts val="300"/>
              </a:spcAft>
            </a:pPr>
            <a:r>
              <a:rPr lang="hu-HU" sz="2000" b="0" strike="noStrike" spc="-1">
                <a:solidFill>
                  <a:srgbClr val="663300"/>
                </a:solidFill>
                <a:latin typeface="Cambria"/>
                <a:ea typeface="Cambria"/>
              </a:rPr>
              <a:t>az egyes témák történettel, filmmel, játékkal történő felvezetése,</a:t>
            </a:r>
            <a:endParaRPr lang="hu-HU" sz="2000" b="0" strike="noStrike" spc="-1">
              <a:solidFill>
                <a:srgbClr val="000000"/>
              </a:solidFill>
              <a:latin typeface="Arial"/>
            </a:endParaRPr>
          </a:p>
          <a:p>
            <a:pPr marL="457200">
              <a:lnSpc>
                <a:spcPct val="90000"/>
              </a:lnSpc>
              <a:spcAft>
                <a:spcPts val="1800"/>
              </a:spcAft>
            </a:pPr>
            <a:r>
              <a:rPr lang="hu-HU" sz="2000" b="0" strike="noStrike" spc="-1">
                <a:solidFill>
                  <a:srgbClr val="663300"/>
                </a:solidFill>
                <a:latin typeface="Cambria"/>
                <a:ea typeface="Cambria"/>
              </a:rPr>
              <a:t>beszélgetés, érzelmi ventilláció lehetősége</a:t>
            </a:r>
            <a:endParaRPr lang="hu-HU" sz="2000" b="0" strike="noStrike" spc="-1">
              <a:solidFill>
                <a:srgbClr val="000000"/>
              </a:solidFill>
              <a:latin typeface="Arial"/>
            </a:endParaRPr>
          </a:p>
          <a:p>
            <a:pPr marL="457200" indent="-456840">
              <a:lnSpc>
                <a:spcPct val="90000"/>
              </a:lnSpc>
              <a:spcAft>
                <a:spcPts val="601"/>
              </a:spcAft>
              <a:buClr>
                <a:srgbClr val="663300"/>
              </a:buClr>
              <a:buFont typeface="Symbol"/>
              <a:buChar char=""/>
            </a:pPr>
            <a:r>
              <a:rPr lang="hu-HU" sz="2600" b="0" strike="noStrike" spc="-1">
                <a:solidFill>
                  <a:srgbClr val="663300"/>
                </a:solidFill>
                <a:latin typeface="Cambria"/>
                <a:ea typeface="Cambria"/>
              </a:rPr>
              <a:t>Vitaindítás, nem formális tanulási módszerek</a:t>
            </a:r>
            <a:endParaRPr lang="hu-HU" sz="2600" b="0" strike="noStrike" spc="-1">
              <a:solidFill>
                <a:srgbClr val="000000"/>
              </a:solidFill>
              <a:latin typeface="Arial"/>
            </a:endParaRPr>
          </a:p>
          <a:p>
            <a:pPr marL="457200">
              <a:lnSpc>
                <a:spcPct val="90000"/>
              </a:lnSpc>
              <a:spcAft>
                <a:spcPts val="1800"/>
              </a:spcAft>
            </a:pPr>
            <a:r>
              <a:rPr lang="hu-HU" sz="2000" b="0" strike="noStrike" spc="-1">
                <a:solidFill>
                  <a:srgbClr val="663300"/>
                </a:solidFill>
                <a:latin typeface="Cambria"/>
                <a:ea typeface="Cambria"/>
              </a:rPr>
              <a:t>az erkölcsi és etikai értékek fejlesztésére</a:t>
            </a:r>
            <a:endParaRPr lang="hu-HU" sz="2000" b="0" strike="noStrike" spc="-1">
              <a:solidFill>
                <a:srgbClr val="000000"/>
              </a:solidFill>
              <a:latin typeface="Arial"/>
            </a:endParaRPr>
          </a:p>
          <a:p>
            <a:pPr marL="457200" indent="-456840">
              <a:lnSpc>
                <a:spcPct val="90000"/>
              </a:lnSpc>
              <a:spcAft>
                <a:spcPts val="601"/>
              </a:spcAft>
              <a:buClr>
                <a:srgbClr val="663300"/>
              </a:buClr>
              <a:buFont typeface="Symbol"/>
              <a:buChar char=""/>
            </a:pPr>
            <a:r>
              <a:rPr lang="hu-HU" sz="2600" b="0" strike="noStrike" spc="-1">
                <a:solidFill>
                  <a:srgbClr val="663300"/>
                </a:solidFill>
                <a:latin typeface="Cambria"/>
                <a:ea typeface="Cambria"/>
              </a:rPr>
              <a:t>Élmény- és drámapedagógiai eszközök</a:t>
            </a:r>
            <a:endParaRPr lang="hu-HU" sz="2600" b="0" strike="noStrike" spc="-1">
              <a:solidFill>
                <a:srgbClr val="000000"/>
              </a:solidFill>
              <a:latin typeface="Arial"/>
            </a:endParaRPr>
          </a:p>
          <a:p>
            <a:pPr marL="457200">
              <a:lnSpc>
                <a:spcPct val="90000"/>
              </a:lnSpc>
              <a:spcAft>
                <a:spcPts val="1800"/>
              </a:spcAft>
            </a:pPr>
            <a:r>
              <a:rPr lang="hu-HU" sz="2000" b="0" strike="noStrike" spc="-1">
                <a:solidFill>
                  <a:srgbClr val="663300"/>
                </a:solidFill>
                <a:latin typeface="Cambria"/>
                <a:ea typeface="Cambria"/>
              </a:rPr>
              <a:t>az egyes témák, jelenetek élményszerű megjelenítéséhez</a:t>
            </a:r>
            <a:endParaRPr lang="hu-HU" sz="2000" b="0" strike="noStrike" spc="-1">
              <a:solidFill>
                <a:srgbClr val="000000"/>
              </a:solidFill>
              <a:latin typeface="Arial"/>
            </a:endParaRPr>
          </a:p>
          <a:p>
            <a:pPr marL="457200" indent="-456840">
              <a:lnSpc>
                <a:spcPct val="90000"/>
              </a:lnSpc>
              <a:buClr>
                <a:srgbClr val="663300"/>
              </a:buClr>
              <a:buFont typeface="Symbol"/>
              <a:buChar char=""/>
            </a:pPr>
            <a:r>
              <a:rPr lang="hu-HU" sz="2600" b="0" strike="noStrike" spc="-1">
                <a:solidFill>
                  <a:srgbClr val="663300"/>
                </a:solidFill>
                <a:latin typeface="Cambria"/>
                <a:ea typeface="Cambria"/>
              </a:rPr>
              <a:t>Nem csupán </a:t>
            </a:r>
            <a:r>
              <a:rPr lang="hu-HU" sz="2000" b="0" strike="noStrike" spc="-1">
                <a:solidFill>
                  <a:srgbClr val="663300"/>
                </a:solidFill>
                <a:latin typeface="Cambria"/>
                <a:ea typeface="Cambria"/>
              </a:rPr>
              <a:t>egyszerű és egyszeri </a:t>
            </a:r>
            <a:r>
              <a:rPr lang="hu-HU" sz="2600" b="0" strike="noStrike" spc="-1">
                <a:solidFill>
                  <a:srgbClr val="663300"/>
                </a:solidFill>
                <a:latin typeface="Cambria"/>
                <a:ea typeface="Cambria"/>
              </a:rPr>
              <a:t>információközlés, </a:t>
            </a:r>
            <a:r>
              <a:rPr lang="hu-HU" sz="2000" b="0" strike="noStrike" spc="-1">
                <a:solidFill>
                  <a:srgbClr val="663300"/>
                </a:solidFill>
                <a:latin typeface="Cambria"/>
                <a:ea typeface="Cambria"/>
              </a:rPr>
              <a:t>hanem a</a:t>
            </a:r>
            <a:r>
              <a:rPr lang="hu-HU" sz="2600" b="0" strike="noStrike" spc="-1">
                <a:solidFill>
                  <a:srgbClr val="663300"/>
                </a:solidFill>
                <a:latin typeface="Cambria"/>
                <a:ea typeface="Cambria"/>
              </a:rPr>
              <a:t> résztvevőkkel való </a:t>
            </a:r>
            <a:r>
              <a:rPr lang="hu-HU" sz="2000" b="0" strike="noStrike" spc="-1">
                <a:solidFill>
                  <a:srgbClr val="663300"/>
                </a:solidFill>
                <a:latin typeface="Cambria"/>
                <a:ea typeface="Cambria"/>
              </a:rPr>
              <a:t>tartós vagy több alkalomra szóló </a:t>
            </a:r>
            <a:r>
              <a:rPr lang="hu-HU" sz="2600" b="0" strike="noStrike" spc="-1">
                <a:solidFill>
                  <a:srgbClr val="663300"/>
                </a:solidFill>
                <a:latin typeface="Cambria"/>
                <a:ea typeface="Cambria"/>
              </a:rPr>
              <a:t>együttműködés, kompetenciafejlesztés</a:t>
            </a:r>
            <a:endParaRPr lang="hu-HU" sz="2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0" name="CustomShape 2"/>
          <p:cNvSpPr/>
          <p:nvPr/>
        </p:nvSpPr>
        <p:spPr>
          <a:xfrm>
            <a:off x="180000" y="288000"/>
            <a:ext cx="10515240" cy="1650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/>
          <a:lstStyle/>
          <a:p>
            <a:pPr>
              <a:lnSpc>
                <a:spcPct val="100000"/>
              </a:lnSpc>
              <a:spcBef>
                <a:spcPts val="601"/>
              </a:spcBef>
            </a:pPr>
            <a:r>
              <a:rPr lang="hu-HU" sz="3600" b="0" strike="noStrike" spc="-1">
                <a:solidFill>
                  <a:srgbClr val="1F4E79"/>
                </a:solidFill>
                <a:latin typeface="Cambria"/>
                <a:ea typeface="Cambria"/>
              </a:rPr>
              <a:t>„Boldogabb családokért”</a:t>
            </a:r>
            <a:r>
              <a:rPr lang="hu-HU" sz="3600" b="0" strike="noStrike" spc="-1" baseline="30000">
                <a:solidFill>
                  <a:srgbClr val="1F4E79"/>
                </a:solidFill>
                <a:latin typeface="Cambria"/>
                <a:ea typeface="Cambria"/>
              </a:rPr>
              <a:t>®</a:t>
            </a:r>
            <a:r>
              <a:rPr lang="hu-HU" sz="3600" b="0" strike="noStrike" spc="-1">
                <a:solidFill>
                  <a:srgbClr val="1F4E79"/>
                </a:solidFill>
                <a:latin typeface="Cambria"/>
                <a:ea typeface="Cambria"/>
              </a:rPr>
              <a:t> CSÉN program</a:t>
            </a:r>
            <a:endParaRPr lang="hu-HU" sz="36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</a:pPr>
            <a:r>
              <a:rPr lang="hu-HU" sz="3200" b="1" strike="noStrike" spc="-1">
                <a:solidFill>
                  <a:srgbClr val="14507C"/>
                </a:solidFill>
                <a:latin typeface="Cambria"/>
                <a:ea typeface="Cambria"/>
              </a:rPr>
              <a:t>	Alkalmazott módszerek</a:t>
            </a:r>
            <a:endParaRPr lang="hu-HU" sz="3200" b="0" strike="noStrike" spc="-1">
              <a:latin typeface="Arial"/>
            </a:endParaRPr>
          </a:p>
        </p:txBody>
      </p:sp>
      <p:pic>
        <p:nvPicPr>
          <p:cNvPr id="231" name="Kép 10"/>
          <p:cNvPicPr/>
          <p:nvPr/>
        </p:nvPicPr>
        <p:blipFill>
          <a:blip r:embed="rId3"/>
          <a:stretch/>
        </p:blipFill>
        <p:spPr>
          <a:xfrm rot="451200">
            <a:off x="7968960" y="2756160"/>
            <a:ext cx="3807000" cy="21459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TextShape 1"/>
          <p:cNvSpPr txBox="1"/>
          <p:nvPr/>
        </p:nvSpPr>
        <p:spPr>
          <a:xfrm>
            <a:off x="270000" y="2261880"/>
            <a:ext cx="7654320" cy="4331160"/>
          </a:xfrm>
          <a:prstGeom prst="rect">
            <a:avLst/>
          </a:prstGeom>
          <a:noFill/>
          <a:ln>
            <a:noFill/>
          </a:ln>
        </p:spPr>
        <p:txBody>
          <a:bodyPr>
            <a:normAutofit lnSpcReduction="10000"/>
          </a:bodyPr>
          <a:lstStyle/>
          <a:p>
            <a:pPr marL="514440" indent="-514080">
              <a:lnSpc>
                <a:spcPct val="100000"/>
              </a:lnSpc>
              <a:spcBef>
                <a:spcPts val="601"/>
              </a:spcBef>
              <a:buClr>
                <a:srgbClr val="663300"/>
              </a:buClr>
              <a:buFont typeface="Calibri"/>
              <a:buAutoNum type="arabicPeriod"/>
            </a:pPr>
            <a:r>
              <a:rPr lang="hu-HU" sz="2400" b="0" strike="noStrike" spc="-1">
                <a:solidFill>
                  <a:srgbClr val="663300"/>
                </a:solidFill>
                <a:latin typeface="Cambria"/>
                <a:ea typeface="Cambria"/>
              </a:rPr>
              <a:t>Család, mint a társadalom legalapvetőbb egysége és annak működése</a:t>
            </a:r>
            <a:endParaRPr lang="hu-HU" sz="2400" b="0" strike="noStrike" spc="-1">
              <a:solidFill>
                <a:srgbClr val="000000"/>
              </a:solidFill>
              <a:latin typeface="Arial"/>
            </a:endParaRPr>
          </a:p>
          <a:p>
            <a:pPr marL="514440" indent="-514080">
              <a:lnSpc>
                <a:spcPct val="100000"/>
              </a:lnSpc>
              <a:spcBef>
                <a:spcPts val="601"/>
              </a:spcBef>
              <a:buClr>
                <a:srgbClr val="663300"/>
              </a:buClr>
              <a:buFont typeface="Calibri"/>
              <a:buAutoNum type="arabicPeriod"/>
            </a:pPr>
            <a:r>
              <a:rPr lang="hu-HU" sz="2400" b="0" strike="noStrike" spc="-1">
                <a:solidFill>
                  <a:srgbClr val="663300"/>
                </a:solidFill>
                <a:latin typeface="Cambria"/>
                <a:ea typeface="Cambria"/>
              </a:rPr>
              <a:t>Társas kapcsolatok - kommunikáció - konfliktuskezelés</a:t>
            </a:r>
            <a:endParaRPr lang="hu-HU" sz="2400" b="0" strike="noStrike" spc="-1">
              <a:solidFill>
                <a:srgbClr val="000000"/>
              </a:solidFill>
              <a:latin typeface="Arial"/>
            </a:endParaRPr>
          </a:p>
          <a:p>
            <a:pPr marL="514440" indent="-514080">
              <a:lnSpc>
                <a:spcPct val="100000"/>
              </a:lnSpc>
              <a:spcBef>
                <a:spcPts val="601"/>
              </a:spcBef>
              <a:buClr>
                <a:srgbClr val="663300"/>
              </a:buClr>
              <a:buFont typeface="Calibri"/>
              <a:buAutoNum type="arabicPeriod"/>
            </a:pPr>
            <a:r>
              <a:rPr lang="hu-HU" sz="2400" b="0" strike="noStrike" spc="-1">
                <a:solidFill>
                  <a:srgbClr val="663300"/>
                </a:solidFill>
                <a:latin typeface="Cambria"/>
                <a:ea typeface="Cambria"/>
              </a:rPr>
              <a:t>Jellem és értékrend</a:t>
            </a:r>
            <a:endParaRPr lang="hu-HU" sz="2400" b="0" strike="noStrike" spc="-1">
              <a:solidFill>
                <a:srgbClr val="000000"/>
              </a:solidFill>
              <a:latin typeface="Arial"/>
            </a:endParaRPr>
          </a:p>
          <a:p>
            <a:pPr marL="514440" indent="-514080">
              <a:lnSpc>
                <a:spcPct val="100000"/>
              </a:lnSpc>
              <a:spcBef>
                <a:spcPts val="601"/>
              </a:spcBef>
              <a:buClr>
                <a:srgbClr val="663300"/>
              </a:buClr>
              <a:buFont typeface="Calibri"/>
              <a:buAutoNum type="arabicPeriod"/>
            </a:pPr>
            <a:r>
              <a:rPr lang="hu-HU" sz="2400" b="0" strike="noStrike" spc="-1">
                <a:solidFill>
                  <a:srgbClr val="663300"/>
                </a:solidFill>
                <a:latin typeface="Cambria"/>
                <a:ea typeface="Cambria"/>
              </a:rPr>
              <a:t>Önismeret és érzelmi intelligencia</a:t>
            </a:r>
            <a:endParaRPr lang="hu-HU" sz="2400" b="0" strike="noStrike" spc="-1">
              <a:solidFill>
                <a:srgbClr val="000000"/>
              </a:solidFill>
              <a:latin typeface="Arial"/>
            </a:endParaRPr>
          </a:p>
          <a:p>
            <a:pPr marL="514440" indent="-514080">
              <a:lnSpc>
                <a:spcPct val="100000"/>
              </a:lnSpc>
              <a:spcBef>
                <a:spcPts val="601"/>
              </a:spcBef>
              <a:buClr>
                <a:srgbClr val="663300"/>
              </a:buClr>
              <a:buFont typeface="Calibri"/>
              <a:buAutoNum type="arabicPeriod"/>
            </a:pPr>
            <a:r>
              <a:rPr lang="hu-HU" sz="2400" b="0" strike="noStrike" spc="-1">
                <a:solidFill>
                  <a:srgbClr val="663300"/>
                </a:solidFill>
                <a:latin typeface="Cambria"/>
                <a:ea typeface="Cambria"/>
              </a:rPr>
              <a:t>Nemiség- férfi/női identitás- szexualitás- párkapcsolatok </a:t>
            </a:r>
            <a:endParaRPr lang="hu-HU" sz="2400" b="0" strike="noStrike" spc="-1">
              <a:solidFill>
                <a:srgbClr val="000000"/>
              </a:solidFill>
              <a:latin typeface="Arial"/>
            </a:endParaRPr>
          </a:p>
          <a:p>
            <a:pPr marL="514440" indent="-514080">
              <a:lnSpc>
                <a:spcPct val="100000"/>
              </a:lnSpc>
              <a:spcBef>
                <a:spcPts val="601"/>
              </a:spcBef>
              <a:buClr>
                <a:srgbClr val="663300"/>
              </a:buClr>
              <a:buFont typeface="Calibri"/>
              <a:buAutoNum type="arabicPeriod"/>
            </a:pPr>
            <a:r>
              <a:rPr lang="hu-HU" sz="2400" b="0" strike="noStrike" spc="-1">
                <a:solidFill>
                  <a:srgbClr val="663300"/>
                </a:solidFill>
                <a:latin typeface="Cambria"/>
                <a:ea typeface="Cambria"/>
              </a:rPr>
              <a:t>Útelágazások, zsákutcák, útvesztők avagy</a:t>
            </a:r>
            <a:r>
              <a:t/>
            </a:r>
            <a:br/>
            <a:r>
              <a:rPr lang="hu-HU" sz="2400" b="0" strike="noStrike" spc="-1">
                <a:solidFill>
                  <a:srgbClr val="663300"/>
                </a:solidFill>
                <a:latin typeface="Cambria"/>
                <a:ea typeface="Cambria"/>
              </a:rPr>
              <a:t> Veszélyek és devianciák, döntéshelyzetek</a:t>
            </a:r>
            <a:endParaRPr lang="hu-HU" sz="2400" b="0" strike="noStrike" spc="-1">
              <a:solidFill>
                <a:srgbClr val="000000"/>
              </a:solidFill>
              <a:latin typeface="Arial"/>
            </a:endParaRPr>
          </a:p>
          <a:p>
            <a:pPr marL="514440" indent="-514080">
              <a:lnSpc>
                <a:spcPct val="100000"/>
              </a:lnSpc>
              <a:spcBef>
                <a:spcPts val="601"/>
              </a:spcBef>
              <a:buClr>
                <a:srgbClr val="663300"/>
              </a:buClr>
              <a:buFont typeface="Calibri"/>
              <a:buAutoNum type="arabicPeriod"/>
            </a:pPr>
            <a:r>
              <a:rPr lang="hu-HU" sz="2400" b="0" strike="noStrike" spc="-1">
                <a:solidFill>
                  <a:srgbClr val="663300"/>
                </a:solidFill>
                <a:latin typeface="Cambria"/>
                <a:ea typeface="Cambria"/>
              </a:rPr>
              <a:t>Változások, azok következményei és kezelésük</a:t>
            </a:r>
            <a:endParaRPr lang="hu-HU" sz="24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33" name="Google Shape;226;p9"/>
          <p:cNvPicPr/>
          <p:nvPr/>
        </p:nvPicPr>
        <p:blipFill>
          <a:blip r:embed="rId3"/>
          <a:stretch/>
        </p:blipFill>
        <p:spPr>
          <a:xfrm rot="20908800">
            <a:off x="6897600" y="3027600"/>
            <a:ext cx="1773360" cy="2516040"/>
          </a:xfrm>
          <a:prstGeom prst="rect">
            <a:avLst/>
          </a:prstGeom>
          <a:ln>
            <a:noFill/>
          </a:ln>
        </p:spPr>
      </p:pic>
      <p:pic>
        <p:nvPicPr>
          <p:cNvPr id="234" name="Google Shape;227;p9"/>
          <p:cNvPicPr/>
          <p:nvPr/>
        </p:nvPicPr>
        <p:blipFill>
          <a:blip r:embed="rId4"/>
          <a:stretch/>
        </p:blipFill>
        <p:spPr>
          <a:xfrm rot="733800">
            <a:off x="8396280" y="2284560"/>
            <a:ext cx="2237400" cy="3091680"/>
          </a:xfrm>
          <a:prstGeom prst="rect">
            <a:avLst/>
          </a:prstGeom>
          <a:ln>
            <a:noFill/>
          </a:ln>
        </p:spPr>
      </p:pic>
      <p:pic>
        <p:nvPicPr>
          <p:cNvPr id="235" name="Google Shape;228;p9"/>
          <p:cNvPicPr/>
          <p:nvPr/>
        </p:nvPicPr>
        <p:blipFill>
          <a:blip r:embed="rId5"/>
          <a:stretch/>
        </p:blipFill>
        <p:spPr>
          <a:xfrm rot="1908600">
            <a:off x="9862560" y="4100400"/>
            <a:ext cx="1720440" cy="2442960"/>
          </a:xfrm>
          <a:prstGeom prst="rect">
            <a:avLst/>
          </a:prstGeom>
          <a:ln>
            <a:noFill/>
          </a:ln>
        </p:spPr>
      </p:pic>
      <p:sp>
        <p:nvSpPr>
          <p:cNvPr id="236" name="CustomShape 2"/>
          <p:cNvSpPr/>
          <p:nvPr/>
        </p:nvSpPr>
        <p:spPr>
          <a:xfrm>
            <a:off x="180000" y="288000"/>
            <a:ext cx="10515240" cy="1650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/>
          <a:lstStyle/>
          <a:p>
            <a:pPr>
              <a:lnSpc>
                <a:spcPct val="100000"/>
              </a:lnSpc>
              <a:spcBef>
                <a:spcPts val="601"/>
              </a:spcBef>
            </a:pPr>
            <a:r>
              <a:rPr lang="hu-HU" sz="3600" b="0" strike="noStrike" spc="-1">
                <a:solidFill>
                  <a:srgbClr val="1F4E79"/>
                </a:solidFill>
                <a:latin typeface="Cambria"/>
                <a:ea typeface="Cambria"/>
              </a:rPr>
              <a:t>„Boldogabb családokért”</a:t>
            </a:r>
            <a:r>
              <a:rPr lang="hu-HU" sz="3600" b="0" strike="noStrike" spc="-1" baseline="30000">
                <a:solidFill>
                  <a:srgbClr val="1F4E79"/>
                </a:solidFill>
                <a:latin typeface="Cambria"/>
                <a:ea typeface="Cambria"/>
              </a:rPr>
              <a:t>®</a:t>
            </a:r>
            <a:r>
              <a:rPr lang="hu-HU" sz="3600" b="0" strike="noStrike" spc="-1">
                <a:solidFill>
                  <a:srgbClr val="1F4E79"/>
                </a:solidFill>
                <a:latin typeface="Cambria"/>
                <a:ea typeface="Cambria"/>
              </a:rPr>
              <a:t> CSÉN program</a:t>
            </a:r>
            <a:endParaRPr lang="hu-HU" sz="36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</a:pPr>
            <a:r>
              <a:rPr lang="hu-HU" sz="3200" b="1" strike="noStrike" spc="-1">
                <a:solidFill>
                  <a:srgbClr val="14507C"/>
                </a:solidFill>
                <a:latin typeface="Cambria"/>
                <a:ea typeface="Cambria"/>
              </a:rPr>
              <a:t>	Kerettantervi tematikai egységek-modulok</a:t>
            </a:r>
            <a:endParaRPr lang="hu-HU" sz="3200" b="0" strike="noStrike" spc="-1">
              <a:latin typeface="Arial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TextShape 1"/>
          <p:cNvSpPr txBox="1"/>
          <p:nvPr/>
        </p:nvSpPr>
        <p:spPr>
          <a:xfrm>
            <a:off x="385041" y="1839155"/>
            <a:ext cx="11519640" cy="2516760"/>
          </a:xfrm>
          <a:prstGeom prst="rect">
            <a:avLst/>
          </a:prstGeom>
          <a:noFill/>
          <a:ln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457200" indent="-456565">
              <a:lnSpc>
                <a:spcPct val="110000"/>
              </a:lnSpc>
              <a:buClr>
                <a:srgbClr val="663300"/>
              </a:buClr>
              <a:buFont typeface="Symbol"/>
              <a:buChar char=""/>
            </a:pPr>
            <a:r>
              <a:rPr lang="hu-HU" sz="2400" b="0" strike="noStrike" spc="-1">
                <a:solidFill>
                  <a:srgbClr val="663300"/>
                </a:solidFill>
                <a:latin typeface="Cambria"/>
                <a:ea typeface="Cambria"/>
              </a:rPr>
              <a:t>az önismeret, önértékelés elmélyítését szolgálja,</a:t>
            </a:r>
            <a:endParaRPr lang="hu-HU" sz="2400" b="0" strike="noStrike" spc="-1">
              <a:solidFill>
                <a:srgbClr val="000000"/>
              </a:solidFill>
              <a:latin typeface="Arial"/>
            </a:endParaRPr>
          </a:p>
          <a:p>
            <a:pPr marL="457200" indent="-456565">
              <a:lnSpc>
                <a:spcPct val="110000"/>
              </a:lnSpc>
              <a:buClr>
                <a:srgbClr val="663300"/>
              </a:buClr>
              <a:buFont typeface="Symbol"/>
              <a:buChar char=""/>
            </a:pPr>
            <a:r>
              <a:rPr lang="hu-HU" sz="2400" b="0" strike="noStrike" spc="-1">
                <a:solidFill>
                  <a:srgbClr val="663300"/>
                </a:solidFill>
                <a:latin typeface="Cambria"/>
                <a:ea typeface="Cambria"/>
              </a:rPr>
              <a:t>a szociális és életvezetési készségek fejlesztését,</a:t>
            </a:r>
            <a:endParaRPr lang="hu-HU" sz="24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10000"/>
              </a:lnSpc>
            </a:pPr>
            <a:r>
              <a:rPr lang="hu-HU" sz="2400" b="0" strike="noStrike" spc="-1">
                <a:solidFill>
                  <a:srgbClr val="663300"/>
                </a:solidFill>
                <a:latin typeface="Cambria"/>
                <a:ea typeface="Cambria"/>
              </a:rPr>
              <a:t>      elősegítve</a:t>
            </a:r>
            <a:endParaRPr lang="hu-HU" sz="2400" b="0" strike="noStrike" spc="-1">
              <a:solidFill>
                <a:srgbClr val="000000"/>
              </a:solidFill>
              <a:latin typeface="Arial"/>
            </a:endParaRPr>
          </a:p>
          <a:p>
            <a:pPr marL="457200" indent="-456565">
              <a:lnSpc>
                <a:spcPct val="110000"/>
              </a:lnSpc>
              <a:buClr>
                <a:srgbClr val="663300"/>
              </a:buClr>
              <a:buFont typeface="Symbol"/>
              <a:buChar char=""/>
            </a:pPr>
            <a:r>
              <a:rPr lang="hu-HU" sz="2400" b="0" strike="noStrike" spc="-1">
                <a:solidFill>
                  <a:srgbClr val="663300"/>
                </a:solidFill>
                <a:latin typeface="Cambria"/>
                <a:ea typeface="Cambria"/>
              </a:rPr>
              <a:t>az érzelmi intelligencia fejlődését,</a:t>
            </a:r>
            <a:endParaRPr lang="hu-HU" sz="2400" b="0" strike="noStrike" spc="-1">
              <a:solidFill>
                <a:srgbClr val="000000"/>
              </a:solidFill>
              <a:latin typeface="Arial"/>
            </a:endParaRPr>
          </a:p>
          <a:p>
            <a:pPr marL="457200" indent="-456565">
              <a:lnSpc>
                <a:spcPct val="110000"/>
              </a:lnSpc>
              <a:buClr>
                <a:srgbClr val="663300"/>
              </a:buClr>
              <a:buFont typeface="Symbol"/>
              <a:buChar char=""/>
            </a:pPr>
            <a:r>
              <a:rPr lang="hu-HU" sz="2400" b="0" strike="noStrike" spc="-1">
                <a:solidFill>
                  <a:srgbClr val="663300"/>
                </a:solidFill>
                <a:latin typeface="Cambria"/>
                <a:ea typeface="Cambria"/>
              </a:rPr>
              <a:t>az együttműködő és asszertív kommunikáció</a:t>
            </a:r>
            <a:r>
              <a:rPr sz="2400"/>
              <a:t/>
            </a:r>
            <a:br>
              <a:rPr sz="2400"/>
            </a:br>
            <a:r>
              <a:rPr lang="hu-HU" sz="2400" b="0" strike="noStrike" spc="-1">
                <a:solidFill>
                  <a:srgbClr val="663300"/>
                </a:solidFill>
                <a:latin typeface="Cambria"/>
                <a:ea typeface="Cambria"/>
              </a:rPr>
              <a:t> és konfliktuskezelés készségszintű használatát</a:t>
            </a:r>
            <a:endParaRPr lang="hu-HU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8" name="CustomShape 2"/>
          <p:cNvSpPr/>
          <p:nvPr/>
        </p:nvSpPr>
        <p:spPr>
          <a:xfrm>
            <a:off x="335880" y="4466888"/>
            <a:ext cx="11519640" cy="2071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1440" tIns="45720" rIns="91440" bIns="45720" anchor="t"/>
          <a:lstStyle/>
          <a:p>
            <a:r>
              <a:rPr lang="hu-HU" sz="2600" b="0" strike="noStrike" spc="-1">
                <a:solidFill>
                  <a:srgbClr val="663300"/>
                </a:solidFill>
                <a:latin typeface="Cambria"/>
                <a:ea typeface="Cambria"/>
              </a:rPr>
              <a:t>A</a:t>
            </a:r>
            <a:r>
              <a:rPr lang="hu-HU" sz="2600" b="1" strike="noStrike" spc="-1">
                <a:solidFill>
                  <a:srgbClr val="663300"/>
                </a:solidFill>
                <a:latin typeface="Cambria"/>
                <a:ea typeface="Cambria"/>
              </a:rPr>
              <a:t> CSÉN hosszútávú befektetés</a:t>
            </a:r>
            <a:r>
              <a:rPr lang="hu-HU" sz="2600" b="0" strike="noStrike" spc="-1">
                <a:solidFill>
                  <a:srgbClr val="663300"/>
                </a:solidFill>
                <a:latin typeface="Cambria"/>
                <a:ea typeface="Cambria"/>
              </a:rPr>
              <a:t>, amely nem hordoz azonnali eredményt,</a:t>
            </a:r>
            <a:r>
              <a:rPr/>
              <a:t/>
            </a:r>
            <a:br>
              <a:rPr/>
            </a:br>
            <a:r>
              <a:rPr lang="hu-HU" sz="2600" b="0" strike="noStrike" spc="-1">
                <a:solidFill>
                  <a:srgbClr val="663300"/>
                </a:solidFill>
                <a:latin typeface="Cambria"/>
                <a:ea typeface="Cambria"/>
              </a:rPr>
              <a:t>a szemléletformálás és készségfejlesztés lassú, következetes munka</a:t>
            </a:r>
            <a:r>
              <a:rPr lang="hu-HU" sz="2600" spc="-1">
                <a:solidFill>
                  <a:srgbClr val="663300"/>
                </a:solidFill>
                <a:latin typeface="Cambria"/>
                <a:ea typeface="Cambria"/>
              </a:rPr>
              <a:t> eredménye</a:t>
            </a:r>
            <a:endParaRPr lang="hu-HU" sz="2600" b="0" strike="noStrike" spc="-1">
              <a:latin typeface="Arial"/>
            </a:endParaRPr>
          </a:p>
          <a:p>
            <a:r>
              <a:rPr lang="hu-HU" sz="2600" b="1" spc="-1">
                <a:solidFill>
                  <a:srgbClr val="663300"/>
                </a:solidFill>
                <a:latin typeface="Cambria"/>
                <a:ea typeface="Cambria"/>
              </a:rPr>
              <a:t>ugyanakkor:</a:t>
            </a:r>
            <a:r>
              <a:rPr/>
              <a:t/>
            </a:r>
            <a:br>
              <a:rPr/>
            </a:br>
            <a:r>
              <a:rPr lang="hu-HU" sz="2600" b="0" strike="noStrike" spc="-1">
                <a:solidFill>
                  <a:srgbClr val="663300"/>
                </a:solidFill>
                <a:latin typeface="Cambria"/>
                <a:ea typeface="Cambria"/>
              </a:rPr>
              <a:t>az </a:t>
            </a:r>
            <a:r>
              <a:rPr lang="hu-HU" sz="2600" b="1" strike="noStrike" spc="-1">
                <a:solidFill>
                  <a:srgbClr val="663300"/>
                </a:solidFill>
                <a:latin typeface="Cambria"/>
                <a:ea typeface="Cambria"/>
              </a:rPr>
              <a:t>ÉRZELMI VENTILLÁCIÓ lehetősége</a:t>
            </a:r>
            <a:r>
              <a:rPr lang="hu-HU" sz="2600" b="1" spc="-1">
                <a:solidFill>
                  <a:srgbClr val="663300"/>
                </a:solidFill>
                <a:latin typeface="Cambria"/>
                <a:ea typeface="Cambria"/>
              </a:rPr>
              <a:t> </a:t>
            </a:r>
            <a:r>
              <a:rPr lang="hu-HU" sz="2600" b="1" strike="noStrike" spc="-1">
                <a:solidFill>
                  <a:srgbClr val="663300"/>
                </a:solidFill>
                <a:latin typeface="Cambria"/>
                <a:ea typeface="Cambria"/>
              </a:rPr>
              <a:t>rövid távú segítség</a:t>
            </a:r>
            <a:r>
              <a:rPr/>
              <a:t/>
            </a:r>
            <a:br>
              <a:rPr/>
            </a:br>
            <a:r>
              <a:rPr lang="hu-HU" sz="2600" b="0" strike="noStrike" spc="-1">
                <a:solidFill>
                  <a:srgbClr val="663300"/>
                </a:solidFill>
                <a:latin typeface="Cambria"/>
                <a:ea typeface="Cambria"/>
              </a:rPr>
              <a:t>az érzelmi állapot, illetve a befogadó és nyitott lelkiállapot megteremtéséhez</a:t>
            </a:r>
            <a:endParaRPr lang="hu-HU" sz="2600" b="0" strike="noStrike" spc="-1">
              <a:latin typeface="Arial"/>
            </a:endParaRPr>
          </a:p>
        </p:txBody>
      </p:sp>
      <p:sp>
        <p:nvSpPr>
          <p:cNvPr id="239" name="CustomShape 3"/>
          <p:cNvSpPr/>
          <p:nvPr/>
        </p:nvSpPr>
        <p:spPr>
          <a:xfrm>
            <a:off x="180000" y="288000"/>
            <a:ext cx="10515240" cy="1650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/>
          <a:lstStyle/>
          <a:p>
            <a:pPr>
              <a:lnSpc>
                <a:spcPct val="100000"/>
              </a:lnSpc>
              <a:spcBef>
                <a:spcPts val="601"/>
              </a:spcBef>
            </a:pPr>
            <a:r>
              <a:rPr lang="hu-HU" sz="3600" b="0" strike="noStrike" spc="-1">
                <a:solidFill>
                  <a:srgbClr val="1F4E79"/>
                </a:solidFill>
                <a:latin typeface="Cambria"/>
                <a:ea typeface="Cambria"/>
              </a:rPr>
              <a:t>„Boldogabb családokért”</a:t>
            </a:r>
            <a:r>
              <a:rPr lang="hu-HU" sz="3600" b="0" strike="noStrike" spc="-1" baseline="30000">
                <a:solidFill>
                  <a:srgbClr val="1F4E79"/>
                </a:solidFill>
                <a:latin typeface="Cambria"/>
                <a:ea typeface="Cambria"/>
              </a:rPr>
              <a:t>®</a:t>
            </a:r>
            <a:r>
              <a:rPr lang="hu-HU" sz="3600" b="0" strike="noStrike" spc="-1">
                <a:solidFill>
                  <a:srgbClr val="1F4E79"/>
                </a:solidFill>
                <a:latin typeface="Cambria"/>
                <a:ea typeface="Cambria"/>
              </a:rPr>
              <a:t> CSÉN program</a:t>
            </a:r>
            <a:endParaRPr lang="hu-HU" sz="36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</a:pPr>
            <a:r>
              <a:rPr lang="hu-HU" sz="3200" b="1" strike="noStrike" spc="-1">
                <a:solidFill>
                  <a:srgbClr val="14507C"/>
                </a:solidFill>
                <a:latin typeface="Cambria"/>
                <a:ea typeface="Cambria"/>
              </a:rPr>
              <a:t>	Várható hatásai</a:t>
            </a:r>
            <a:endParaRPr lang="hu-HU" sz="3200" b="0" strike="noStrike" spc="-1">
              <a:latin typeface="Arial"/>
            </a:endParaRPr>
          </a:p>
        </p:txBody>
      </p:sp>
      <p:pic>
        <p:nvPicPr>
          <p:cNvPr id="240" name="Kép 1"/>
          <p:cNvPicPr/>
          <p:nvPr/>
        </p:nvPicPr>
        <p:blipFill>
          <a:blip r:embed="rId3"/>
          <a:stretch/>
        </p:blipFill>
        <p:spPr>
          <a:xfrm rot="1980000">
            <a:off x="8180640" y="1602720"/>
            <a:ext cx="3355200" cy="2753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CustomShape 1"/>
          <p:cNvSpPr/>
          <p:nvPr/>
        </p:nvSpPr>
        <p:spPr>
          <a:xfrm>
            <a:off x="180000" y="288000"/>
            <a:ext cx="10515240" cy="1650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/>
          <a:lstStyle/>
          <a:p>
            <a:pPr>
              <a:lnSpc>
                <a:spcPct val="100000"/>
              </a:lnSpc>
              <a:spcBef>
                <a:spcPts val="601"/>
              </a:spcBef>
            </a:pPr>
            <a:r>
              <a:rPr lang="hu-HU" sz="3600" b="0" strike="noStrike" spc="-1">
                <a:solidFill>
                  <a:srgbClr val="1F4E79"/>
                </a:solidFill>
                <a:latin typeface="Cambria"/>
                <a:ea typeface="Cambria"/>
              </a:rPr>
              <a:t>„Boldogabb családokért”</a:t>
            </a:r>
            <a:r>
              <a:rPr lang="hu-HU" sz="3600" b="0" strike="noStrike" spc="-1" baseline="30000">
                <a:solidFill>
                  <a:srgbClr val="1F4E79"/>
                </a:solidFill>
                <a:latin typeface="Cambria"/>
                <a:ea typeface="Cambria"/>
              </a:rPr>
              <a:t>®</a:t>
            </a:r>
            <a:r>
              <a:rPr lang="hu-HU" sz="3600" b="0" strike="noStrike" spc="-1">
                <a:solidFill>
                  <a:srgbClr val="1F4E79"/>
                </a:solidFill>
                <a:latin typeface="Cambria"/>
                <a:ea typeface="Cambria"/>
              </a:rPr>
              <a:t> CSÉN program</a:t>
            </a:r>
            <a:endParaRPr lang="hu-HU" sz="36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</a:pPr>
            <a:r>
              <a:rPr lang="hu-HU" sz="3200" b="1" strike="noStrike" spc="-1">
                <a:solidFill>
                  <a:srgbClr val="14507C"/>
                </a:solidFill>
                <a:latin typeface="Cambria"/>
                <a:ea typeface="Cambria"/>
              </a:rPr>
              <a:t>    CSÉN foglalkozások - Megvalósulás</a:t>
            </a:r>
            <a:endParaRPr lang="hu-HU" sz="3200" b="0" strike="noStrike" spc="-1">
              <a:latin typeface="Arial"/>
            </a:endParaRPr>
          </a:p>
        </p:txBody>
      </p:sp>
      <p:pic>
        <p:nvPicPr>
          <p:cNvPr id="242" name="Picture 5"/>
          <p:cNvPicPr/>
          <p:nvPr/>
        </p:nvPicPr>
        <p:blipFill>
          <a:blip r:embed="rId3"/>
          <a:stretch/>
        </p:blipFill>
        <p:spPr>
          <a:xfrm>
            <a:off x="6101953" y="3074223"/>
            <a:ext cx="4392062" cy="3159631"/>
          </a:xfrm>
          <a:prstGeom prst="rect">
            <a:avLst/>
          </a:prstGeom>
          <a:ln>
            <a:noFill/>
          </a:ln>
        </p:spPr>
      </p:pic>
      <p:pic>
        <p:nvPicPr>
          <p:cNvPr id="243" name="Picture 6"/>
          <p:cNvPicPr/>
          <p:nvPr/>
        </p:nvPicPr>
        <p:blipFill>
          <a:blip r:embed="rId4"/>
          <a:stretch/>
        </p:blipFill>
        <p:spPr>
          <a:xfrm>
            <a:off x="488520" y="2208600"/>
            <a:ext cx="5379840" cy="4034880"/>
          </a:xfrm>
          <a:prstGeom prst="rect">
            <a:avLst/>
          </a:prstGeom>
          <a:ln>
            <a:noFill/>
          </a:ln>
        </p:spPr>
      </p:pic>
      <p:sp>
        <p:nvSpPr>
          <p:cNvPr id="244" name="CustomShape 2"/>
          <p:cNvSpPr/>
          <p:nvPr/>
        </p:nvSpPr>
        <p:spPr>
          <a:xfrm>
            <a:off x="5868360" y="6484320"/>
            <a:ext cx="5761440" cy="289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pPr>
              <a:lnSpc>
                <a:spcPct val="100000"/>
              </a:lnSpc>
            </a:pPr>
            <a:r>
              <a:rPr lang="hu-HU" sz="1300" b="0" i="1" strike="noStrike" spc="-1">
                <a:solidFill>
                  <a:srgbClr val="663300"/>
                </a:solidFill>
                <a:latin typeface="Cambria"/>
                <a:ea typeface="Cambria"/>
              </a:rPr>
              <a:t>Forrás:  https://www.efrem.hu/nyisd-meg-a-szivem-hogy-befogadjon-sillye-jeno/</a:t>
            </a:r>
            <a:endParaRPr lang="hu-HU" sz="1300" b="0" strike="noStrike" spc="-1">
              <a:latin typeface="Arial"/>
            </a:endParaRPr>
          </a:p>
        </p:txBody>
      </p:sp>
      <p:pic>
        <p:nvPicPr>
          <p:cNvPr id="3" name="Kép 2" descr="Hajdúdorogi Főegyházmegye - Keresztény Élet Portál">
            <a:extLst>
              <a:ext uri="{FF2B5EF4-FFF2-40B4-BE49-F238E27FC236}">
                <a16:creationId xmlns:a16="http://schemas.microsoft.com/office/drawing/2014/main" xmlns="" id="{4FD058A2-11AC-99A7-1887-370FCA832E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19339" y="225144"/>
            <a:ext cx="1915288" cy="2402535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CustomShape 1"/>
          <p:cNvSpPr/>
          <p:nvPr/>
        </p:nvSpPr>
        <p:spPr>
          <a:xfrm>
            <a:off x="180000" y="288000"/>
            <a:ext cx="10515240" cy="1650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/>
          <a:lstStyle/>
          <a:p>
            <a:pPr>
              <a:lnSpc>
                <a:spcPct val="100000"/>
              </a:lnSpc>
              <a:spcBef>
                <a:spcPts val="601"/>
              </a:spcBef>
            </a:pPr>
            <a:r>
              <a:rPr lang="hu-HU" sz="3600" b="0" strike="noStrike" spc="-1">
                <a:solidFill>
                  <a:srgbClr val="1F4E79"/>
                </a:solidFill>
                <a:latin typeface="Cambria"/>
                <a:ea typeface="Cambria"/>
              </a:rPr>
              <a:t>„Boldogabb családokért”</a:t>
            </a:r>
            <a:r>
              <a:rPr lang="hu-HU" sz="3600" b="0" strike="noStrike" spc="-1" baseline="30000">
                <a:solidFill>
                  <a:srgbClr val="1F4E79"/>
                </a:solidFill>
                <a:latin typeface="Cambria"/>
                <a:ea typeface="Cambria"/>
              </a:rPr>
              <a:t>®</a:t>
            </a:r>
            <a:r>
              <a:rPr lang="hu-HU" sz="3600" b="0" strike="noStrike" spc="-1">
                <a:solidFill>
                  <a:srgbClr val="1F4E79"/>
                </a:solidFill>
                <a:latin typeface="Cambria"/>
                <a:ea typeface="Cambria"/>
              </a:rPr>
              <a:t> CSÉN program</a:t>
            </a:r>
            <a:endParaRPr lang="hu-HU" sz="36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</a:pPr>
            <a:r>
              <a:rPr lang="hu-HU" sz="3200" b="1" strike="noStrike" spc="-1">
                <a:solidFill>
                  <a:srgbClr val="14507C"/>
                </a:solidFill>
                <a:latin typeface="Cambria"/>
                <a:ea typeface="Cambria"/>
              </a:rPr>
              <a:t>   CSÉN foglalkozások -Megvalósulás</a:t>
            </a:r>
            <a:endParaRPr lang="hu-HU" sz="3200" b="0" strike="noStrike" spc="-1">
              <a:latin typeface="Arial"/>
            </a:endParaRPr>
          </a:p>
        </p:txBody>
      </p:sp>
      <p:sp>
        <p:nvSpPr>
          <p:cNvPr id="246" name="CustomShape 2"/>
          <p:cNvSpPr/>
          <p:nvPr/>
        </p:nvSpPr>
        <p:spPr>
          <a:xfrm>
            <a:off x="5750640" y="6484320"/>
            <a:ext cx="5761440" cy="289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pPr>
              <a:lnSpc>
                <a:spcPct val="100000"/>
              </a:lnSpc>
            </a:pPr>
            <a:r>
              <a:rPr lang="hu-HU" sz="1300" b="0" i="1" strike="noStrike" spc="-1">
                <a:solidFill>
                  <a:srgbClr val="663300"/>
                </a:solidFill>
                <a:latin typeface="Cambria"/>
                <a:ea typeface="Cambria"/>
              </a:rPr>
              <a:t>Forrás:  https://www.efrem.hu/nyisd-meg-a-szivem-hogy-befogadjon-sillye-jeno/</a:t>
            </a:r>
            <a:endParaRPr lang="hu-HU" sz="1300" b="0" strike="noStrike" spc="-1">
              <a:latin typeface="Arial"/>
            </a:endParaRPr>
          </a:p>
        </p:txBody>
      </p:sp>
      <p:pic>
        <p:nvPicPr>
          <p:cNvPr id="247" name="Picture 3"/>
          <p:cNvPicPr/>
          <p:nvPr/>
        </p:nvPicPr>
        <p:blipFill>
          <a:blip r:embed="rId3"/>
          <a:stretch/>
        </p:blipFill>
        <p:spPr>
          <a:xfrm rot="20520000">
            <a:off x="8362554" y="3073360"/>
            <a:ext cx="3358440" cy="2936520"/>
          </a:xfrm>
          <a:prstGeom prst="rect">
            <a:avLst/>
          </a:prstGeom>
          <a:ln>
            <a:noFill/>
          </a:ln>
        </p:spPr>
      </p:pic>
      <p:pic>
        <p:nvPicPr>
          <p:cNvPr id="248" name="Picture 4"/>
          <p:cNvPicPr/>
          <p:nvPr/>
        </p:nvPicPr>
        <p:blipFill>
          <a:blip r:embed="rId4"/>
          <a:stretch/>
        </p:blipFill>
        <p:spPr>
          <a:xfrm rot="480000">
            <a:off x="3591624" y="2460714"/>
            <a:ext cx="4630680" cy="3472920"/>
          </a:xfrm>
          <a:prstGeom prst="rect">
            <a:avLst/>
          </a:prstGeom>
          <a:ln>
            <a:noFill/>
          </a:ln>
        </p:spPr>
      </p:pic>
      <p:pic>
        <p:nvPicPr>
          <p:cNvPr id="249" name="Picture 2"/>
          <p:cNvPicPr/>
          <p:nvPr/>
        </p:nvPicPr>
        <p:blipFill>
          <a:blip r:embed="rId5"/>
          <a:stretch/>
        </p:blipFill>
        <p:spPr>
          <a:xfrm rot="20700000">
            <a:off x="477833" y="3422833"/>
            <a:ext cx="3776040" cy="2832120"/>
          </a:xfrm>
          <a:prstGeom prst="rect">
            <a:avLst/>
          </a:prstGeom>
          <a:ln>
            <a:noFill/>
          </a:ln>
        </p:spPr>
      </p:pic>
      <p:pic>
        <p:nvPicPr>
          <p:cNvPr id="3" name="Kép 2" descr="Hajdúdorogi Főegyházmegye - Keresztény Élet Portál">
            <a:extLst>
              <a:ext uri="{FF2B5EF4-FFF2-40B4-BE49-F238E27FC236}">
                <a16:creationId xmlns:a16="http://schemas.microsoft.com/office/drawing/2014/main" xmlns="" id="{8C8D8BEE-439D-5D18-3B0C-2098C09F029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19339" y="225144"/>
            <a:ext cx="1915288" cy="2402535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TextShape 1"/>
          <p:cNvSpPr txBox="1"/>
          <p:nvPr/>
        </p:nvSpPr>
        <p:spPr>
          <a:xfrm>
            <a:off x="180000" y="1415880"/>
            <a:ext cx="11505240" cy="51537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Aft>
                <a:spcPts val="1599"/>
              </a:spcAft>
            </a:pPr>
            <a:r>
              <a:rPr lang="hu-HU" sz="3000" b="1" strike="noStrike" spc="-1">
                <a:solidFill>
                  <a:srgbClr val="663300"/>
                </a:solidFill>
                <a:latin typeface="Cambria"/>
                <a:ea typeface="Cambria"/>
              </a:rPr>
              <a:t> 3. osztályosok véleménye a CSÉN órákról</a:t>
            </a:r>
            <a:endParaRPr lang="hu-HU" sz="3000" b="0" strike="noStrike" spc="-1">
              <a:solidFill>
                <a:srgbClr val="000000"/>
              </a:solidFill>
              <a:latin typeface="Arial"/>
            </a:endParaRPr>
          </a:p>
          <a:p>
            <a:pPr marL="457200" indent="-342720">
              <a:lnSpc>
                <a:spcPct val="100000"/>
              </a:lnSpc>
              <a:spcAft>
                <a:spcPts val="1599"/>
              </a:spcAft>
              <a:buBlip>
                <a:blip r:embed="rId3"/>
              </a:buBlip>
            </a:pPr>
            <a:r>
              <a:rPr lang="hu-HU" sz="2200" b="0" strike="noStrike" spc="-1">
                <a:latin typeface="Cambria"/>
                <a:ea typeface="Cambria"/>
              </a:rPr>
              <a:t>„Tetszett, hogy tisztelettanúsító szabályokat állítottatok fel, sok jó játékot találtatok ki. Mind megérdemelnétek ezer csillagos ötöst egész éves kemény munkátokért.”</a:t>
            </a:r>
            <a:endParaRPr lang="hu-HU" sz="2200" b="0" strike="noStrike" spc="-1">
              <a:solidFill>
                <a:srgbClr val="000000"/>
              </a:solidFill>
              <a:latin typeface="Arial"/>
            </a:endParaRPr>
          </a:p>
          <a:p>
            <a:pPr marL="457200" indent="-342720">
              <a:lnSpc>
                <a:spcPct val="100000"/>
              </a:lnSpc>
              <a:spcAft>
                <a:spcPts val="2401"/>
              </a:spcAft>
              <a:buBlip>
                <a:blip r:embed="rId3"/>
              </a:buBlip>
            </a:pPr>
            <a:r>
              <a:rPr lang="hu-HU" sz="2200" b="0" strike="noStrike" spc="-1">
                <a:latin typeface="Cambria"/>
                <a:ea typeface="Cambria"/>
              </a:rPr>
              <a:t>„A CSÉN órák kedvesek, vidámak, érzésekkel teliek voltak. Ezekben a napokban jöttem rá arra, hogy milyen fontos az összetartás, bizalom, boldogság, megbízhatóság, és … néha egy kis bolondozás.</a:t>
            </a:r>
            <a:r>
              <a:t/>
            </a:r>
            <a:br/>
            <a:r>
              <a:rPr lang="hu-HU" sz="2200" b="0" strike="noStrike" spc="-1">
                <a:latin typeface="Cambria"/>
                <a:ea typeface="Cambria"/>
              </a:rPr>
              <a:t>Erre jó a CSÉN!”</a:t>
            </a:r>
            <a:endParaRPr lang="hu-HU" sz="2200" b="0" strike="noStrike" spc="-1">
              <a:solidFill>
                <a:srgbClr val="000000"/>
              </a:solidFill>
              <a:latin typeface="Arial"/>
            </a:endParaRPr>
          </a:p>
          <a:p>
            <a:pPr marL="114480">
              <a:lnSpc>
                <a:spcPct val="100000"/>
              </a:lnSpc>
              <a:spcAft>
                <a:spcPts val="1599"/>
              </a:spcAft>
            </a:pPr>
            <a:r>
              <a:rPr lang="hu-HU" sz="3000" b="1" strike="noStrike" spc="-1">
                <a:solidFill>
                  <a:srgbClr val="663300"/>
                </a:solidFill>
                <a:latin typeface="Cambria"/>
                <a:ea typeface="Cambria"/>
              </a:rPr>
              <a:t>4. osztályos diákvélemény</a:t>
            </a:r>
            <a:endParaRPr lang="hu-HU" sz="3000" b="0" strike="noStrike" spc="-1">
              <a:solidFill>
                <a:srgbClr val="000000"/>
              </a:solidFill>
              <a:latin typeface="Arial"/>
            </a:endParaRPr>
          </a:p>
          <a:p>
            <a:pPr marL="457200" indent="-342720">
              <a:lnSpc>
                <a:spcPct val="110000"/>
              </a:lnSpc>
              <a:spcAft>
                <a:spcPts val="1599"/>
              </a:spcAft>
              <a:buBlip>
                <a:blip r:embed="rId3"/>
              </a:buBlip>
            </a:pPr>
            <a:r>
              <a:rPr lang="hu-HU" sz="2200" b="0" strike="noStrike" spc="-1">
                <a:solidFill>
                  <a:srgbClr val="663300"/>
                </a:solidFill>
                <a:latin typeface="Cambria"/>
                <a:ea typeface="Cambria"/>
              </a:rPr>
              <a:t>„Nekem nagyon, de nagyon tetszett!”</a:t>
            </a:r>
            <a:endParaRPr lang="hu-HU" sz="2200" b="0" strike="noStrike" spc="-1">
              <a:solidFill>
                <a:srgbClr val="000000"/>
              </a:solidFill>
              <a:latin typeface="Arial"/>
            </a:endParaRPr>
          </a:p>
          <a:p>
            <a:pPr marL="457200" indent="-342720">
              <a:lnSpc>
                <a:spcPct val="110000"/>
              </a:lnSpc>
              <a:spcAft>
                <a:spcPts val="601"/>
              </a:spcAft>
              <a:buBlip>
                <a:blip r:embed="rId3"/>
              </a:buBlip>
            </a:pPr>
            <a:r>
              <a:rPr lang="hu-HU" sz="2200" b="1" strike="noStrike" spc="-1">
                <a:solidFill>
                  <a:srgbClr val="663300"/>
                </a:solidFill>
                <a:latin typeface="Cambria"/>
                <a:ea typeface="Cambria"/>
              </a:rPr>
              <a:t>„Bennem a REMÉNY ÜNNEPEL!”</a:t>
            </a:r>
            <a:endParaRPr lang="hu-HU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1" name="CustomShape 2"/>
          <p:cNvSpPr/>
          <p:nvPr/>
        </p:nvSpPr>
        <p:spPr>
          <a:xfrm>
            <a:off x="180000" y="288000"/>
            <a:ext cx="10515240" cy="1650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/>
          <a:lstStyle/>
          <a:p>
            <a:pPr>
              <a:lnSpc>
                <a:spcPct val="100000"/>
              </a:lnSpc>
              <a:spcBef>
                <a:spcPts val="601"/>
              </a:spcBef>
            </a:pPr>
            <a:r>
              <a:rPr lang="hu-HU" sz="3600" b="0" strike="noStrike" spc="-1">
                <a:solidFill>
                  <a:srgbClr val="1F4E79"/>
                </a:solidFill>
                <a:latin typeface="Cambria"/>
                <a:ea typeface="Cambria"/>
              </a:rPr>
              <a:t>„Boldogabb családokért”</a:t>
            </a:r>
            <a:r>
              <a:rPr lang="hu-HU" sz="3600" b="0" strike="noStrike" spc="-1" baseline="30000">
                <a:solidFill>
                  <a:srgbClr val="1F4E79"/>
                </a:solidFill>
                <a:latin typeface="Cambria"/>
                <a:ea typeface="Cambria"/>
              </a:rPr>
              <a:t>®</a:t>
            </a:r>
            <a:r>
              <a:rPr lang="hu-HU" sz="3600" b="0" strike="noStrike" spc="-1">
                <a:solidFill>
                  <a:srgbClr val="1F4E79"/>
                </a:solidFill>
                <a:latin typeface="Cambria"/>
                <a:ea typeface="Cambria"/>
              </a:rPr>
              <a:t> CSÉN program</a:t>
            </a:r>
            <a:endParaRPr lang="hu-HU" sz="36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</a:pPr>
            <a:r>
              <a:rPr lang="hu-HU" sz="3200" b="1" strike="noStrike" spc="-1">
                <a:solidFill>
                  <a:srgbClr val="14507C"/>
                </a:solidFill>
                <a:latin typeface="Cambria"/>
                <a:ea typeface="Cambria"/>
              </a:rPr>
              <a:t>	</a:t>
            </a:r>
            <a:endParaRPr lang="hu-HU" sz="3200" b="0" strike="noStrike" spc="-1">
              <a:latin typeface="Arial"/>
            </a:endParaRPr>
          </a:p>
        </p:txBody>
      </p:sp>
      <p:pic>
        <p:nvPicPr>
          <p:cNvPr id="252" name="Kép 3"/>
          <p:cNvPicPr/>
          <p:nvPr/>
        </p:nvPicPr>
        <p:blipFill>
          <a:blip r:embed="rId4"/>
          <a:stretch/>
        </p:blipFill>
        <p:spPr>
          <a:xfrm>
            <a:off x="6500880" y="3843720"/>
            <a:ext cx="4968000" cy="27864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TextShape 1"/>
          <p:cNvSpPr txBox="1"/>
          <p:nvPr/>
        </p:nvSpPr>
        <p:spPr>
          <a:xfrm>
            <a:off x="317520" y="1487160"/>
            <a:ext cx="11505960" cy="522792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Aft>
                <a:spcPts val="1800"/>
              </a:spcAft>
            </a:pPr>
            <a:r>
              <a:rPr lang="hu-HU" sz="3000" b="1" strike="noStrike" spc="-1">
                <a:solidFill>
                  <a:srgbClr val="663300"/>
                </a:solidFill>
                <a:latin typeface="Cambria"/>
                <a:ea typeface="Cambria"/>
              </a:rPr>
              <a:t>Középiskolás tanulók visszajelzései</a:t>
            </a:r>
            <a:endParaRPr lang="hu-HU" sz="3000" b="0" strike="noStrike" spc="-1">
              <a:solidFill>
                <a:srgbClr val="000000"/>
              </a:solidFill>
              <a:latin typeface="Arial"/>
            </a:endParaRPr>
          </a:p>
          <a:p>
            <a:pPr marL="457200" indent="-342720" algn="just">
              <a:lnSpc>
                <a:spcPct val="100000"/>
              </a:lnSpc>
              <a:spcAft>
                <a:spcPts val="1199"/>
              </a:spcAft>
              <a:buBlip>
                <a:blip r:embed="rId3"/>
              </a:buBlip>
            </a:pPr>
            <a:r>
              <a:rPr lang="hu-HU" sz="2200" b="0" strike="noStrike" spc="-1">
                <a:solidFill>
                  <a:srgbClr val="663300"/>
                </a:solidFill>
                <a:latin typeface="Cambria"/>
                <a:ea typeface="Cambria"/>
              </a:rPr>
              <a:t>„Végre egy óra, ahol játékosan tanulunk, és ahol meg lehet a dolgokat beszélni.”</a:t>
            </a:r>
            <a:endParaRPr lang="hu-HU" sz="2200" b="0" strike="noStrike" spc="-1">
              <a:solidFill>
                <a:srgbClr val="000000"/>
              </a:solidFill>
              <a:latin typeface="Arial"/>
            </a:endParaRPr>
          </a:p>
          <a:p>
            <a:pPr marL="457200" indent="-342720" algn="just">
              <a:lnSpc>
                <a:spcPct val="100000"/>
              </a:lnSpc>
              <a:spcAft>
                <a:spcPts val="1199"/>
              </a:spcAft>
              <a:buBlip>
                <a:blip r:embed="rId3"/>
              </a:buBlip>
            </a:pPr>
            <a:r>
              <a:rPr lang="hu-HU" sz="2200" b="0" strike="noStrike" spc="-1">
                <a:solidFill>
                  <a:srgbClr val="663300"/>
                </a:solidFill>
                <a:latin typeface="Cambria"/>
                <a:ea typeface="Cambria"/>
              </a:rPr>
              <a:t>„Sok játék alapján tanultam meg a szeretet értelmét, azt, hogy hogyan törődjek az emberekkel.”</a:t>
            </a:r>
            <a:endParaRPr lang="hu-HU" sz="2200" b="0" strike="noStrike" spc="-1">
              <a:solidFill>
                <a:srgbClr val="000000"/>
              </a:solidFill>
              <a:latin typeface="Arial"/>
            </a:endParaRPr>
          </a:p>
          <a:p>
            <a:pPr marL="457200" indent="-342720" algn="just">
              <a:lnSpc>
                <a:spcPct val="100000"/>
              </a:lnSpc>
              <a:spcAft>
                <a:spcPts val="1199"/>
              </a:spcAft>
              <a:buBlip>
                <a:blip r:embed="rId3"/>
              </a:buBlip>
            </a:pPr>
            <a:r>
              <a:rPr lang="hu-HU" sz="2200" b="0" strike="noStrike" spc="-1">
                <a:solidFill>
                  <a:srgbClr val="663300"/>
                </a:solidFill>
                <a:latin typeface="Cambria"/>
                <a:ea typeface="Cambria"/>
              </a:rPr>
              <a:t>„Megtanultam, hogy nekem kell megoldani bármilyen problémát és tennem kell, hogy elérjem a célom!”</a:t>
            </a:r>
            <a:endParaRPr lang="hu-HU" sz="2200" b="0" strike="noStrike" spc="-1">
              <a:solidFill>
                <a:srgbClr val="000000"/>
              </a:solidFill>
              <a:latin typeface="Arial"/>
            </a:endParaRPr>
          </a:p>
          <a:p>
            <a:pPr marL="457200" indent="-342720" algn="just">
              <a:lnSpc>
                <a:spcPct val="100000"/>
              </a:lnSpc>
              <a:spcAft>
                <a:spcPts val="1199"/>
              </a:spcAft>
              <a:buBlip>
                <a:blip r:embed="rId3"/>
              </a:buBlip>
            </a:pPr>
            <a:r>
              <a:rPr lang="hu-HU" sz="2200" b="0" strike="noStrike" spc="-1">
                <a:solidFill>
                  <a:srgbClr val="663300"/>
                </a:solidFill>
                <a:latin typeface="Cambria"/>
                <a:ea typeface="Cambria"/>
              </a:rPr>
              <a:t>„Maradandó volt, hogy az ember fájdalma mennyire megérintette a többieket.”</a:t>
            </a:r>
            <a:endParaRPr lang="hu-HU" sz="2200" b="0" strike="noStrike" spc="-1">
              <a:solidFill>
                <a:srgbClr val="000000"/>
              </a:solidFill>
              <a:latin typeface="Arial"/>
            </a:endParaRPr>
          </a:p>
          <a:p>
            <a:pPr marL="457200" indent="-342720" algn="just">
              <a:lnSpc>
                <a:spcPct val="100000"/>
              </a:lnSpc>
              <a:spcAft>
                <a:spcPts val="1199"/>
              </a:spcAft>
              <a:buBlip>
                <a:blip r:embed="rId3"/>
              </a:buBlip>
            </a:pPr>
            <a:r>
              <a:rPr lang="hu-HU" sz="2200" b="0" strike="noStrike" spc="-1">
                <a:solidFill>
                  <a:srgbClr val="663300"/>
                </a:solidFill>
                <a:latin typeface="Cambria"/>
                <a:ea typeface="Cambria"/>
              </a:rPr>
              <a:t>„Megpróbálom a rossz szokásaimat, tulajdonságaimat leküzdeni anélkül, hogy ezt más mondaná, önszántamból”</a:t>
            </a:r>
            <a:endParaRPr lang="hu-HU" sz="2200" b="0" strike="noStrike" spc="-1">
              <a:solidFill>
                <a:srgbClr val="000000"/>
              </a:solidFill>
              <a:latin typeface="Arial"/>
            </a:endParaRPr>
          </a:p>
          <a:p>
            <a:pPr marL="457200" indent="-342720" algn="just">
              <a:lnSpc>
                <a:spcPct val="100000"/>
              </a:lnSpc>
              <a:spcAft>
                <a:spcPts val="1199"/>
              </a:spcAft>
              <a:buBlip>
                <a:blip r:embed="rId3"/>
              </a:buBlip>
            </a:pPr>
            <a:r>
              <a:rPr lang="hu-HU" sz="2200" b="0" strike="noStrike" spc="-1">
                <a:solidFill>
                  <a:srgbClr val="663300"/>
                </a:solidFill>
                <a:latin typeface="Cambria"/>
                <a:ea typeface="Cambria"/>
              </a:rPr>
              <a:t>„Jobban megismertük egymást, úgy érzem bensőségesebb lett az osztály viszonya egymással.”</a:t>
            </a:r>
            <a:endParaRPr lang="hu-HU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4" name="CustomShape 2"/>
          <p:cNvSpPr/>
          <p:nvPr/>
        </p:nvSpPr>
        <p:spPr>
          <a:xfrm>
            <a:off x="180000" y="465120"/>
            <a:ext cx="10515240" cy="1110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/>
          <a:lstStyle/>
          <a:p>
            <a:pPr>
              <a:lnSpc>
                <a:spcPct val="100000"/>
              </a:lnSpc>
              <a:spcBef>
                <a:spcPts val="601"/>
              </a:spcBef>
            </a:pPr>
            <a:r>
              <a:rPr lang="hu-HU" sz="3600" b="0" strike="noStrike" spc="-1">
                <a:solidFill>
                  <a:srgbClr val="1F4E79"/>
                </a:solidFill>
                <a:latin typeface="Cambria"/>
                <a:ea typeface="Cambria"/>
              </a:rPr>
              <a:t>„Boldogabb családokért”</a:t>
            </a:r>
            <a:r>
              <a:rPr lang="hu-HU" sz="3600" b="0" strike="noStrike" spc="-1" baseline="30000">
                <a:solidFill>
                  <a:srgbClr val="1F4E79"/>
                </a:solidFill>
                <a:latin typeface="Cambria"/>
                <a:ea typeface="Cambria"/>
              </a:rPr>
              <a:t>®</a:t>
            </a:r>
            <a:r>
              <a:rPr lang="hu-HU" sz="3600" b="0" strike="noStrike" spc="-1">
                <a:solidFill>
                  <a:srgbClr val="1F4E79"/>
                </a:solidFill>
                <a:latin typeface="Cambria"/>
                <a:ea typeface="Cambria"/>
              </a:rPr>
              <a:t> CSÉN program</a:t>
            </a:r>
            <a:endParaRPr lang="hu-HU" sz="36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</a:pPr>
            <a:endParaRPr lang="hu-HU" sz="3600" b="0" strike="noStrike" spc="-1">
              <a:latin typeface="Arial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TextShape 1"/>
          <p:cNvSpPr txBox="1"/>
          <p:nvPr/>
        </p:nvSpPr>
        <p:spPr>
          <a:xfrm>
            <a:off x="373680" y="1406160"/>
            <a:ext cx="11493720" cy="537804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Aft>
                <a:spcPts val="1599"/>
              </a:spcAft>
            </a:pPr>
            <a:r>
              <a:rPr lang="hu-HU" sz="3000" b="1" strike="noStrike" spc="-1">
                <a:solidFill>
                  <a:srgbClr val="663300"/>
                </a:solidFill>
                <a:latin typeface="Cambria"/>
                <a:ea typeface="Cambria"/>
              </a:rPr>
              <a:t>Pedagógusok visszajelzései</a:t>
            </a:r>
            <a:endParaRPr lang="hu-HU" sz="3000" b="0" strike="noStrike" spc="-1">
              <a:solidFill>
                <a:srgbClr val="000000"/>
              </a:solidFill>
              <a:latin typeface="Arial"/>
            </a:endParaRPr>
          </a:p>
          <a:p>
            <a:pPr marL="457200" indent="-342720" algn="just">
              <a:lnSpc>
                <a:spcPct val="120000"/>
              </a:lnSpc>
              <a:spcAft>
                <a:spcPts val="1199"/>
              </a:spcAft>
              <a:buBlip>
                <a:blip r:embed="rId3"/>
              </a:buBlip>
            </a:pPr>
            <a:r>
              <a:rPr lang="hu-HU" sz="2100" b="0" strike="noStrike" spc="-1">
                <a:solidFill>
                  <a:srgbClr val="663300"/>
                </a:solidFill>
                <a:latin typeface="Cambria"/>
                <a:ea typeface="Cambria"/>
              </a:rPr>
              <a:t>„Olyan új szemléletet, módszereket kapunk a kezünkbe, amiket nemcsak a CSÉN órákon, hanem az egyéb tanórákon is hasznosítani tudunk. A CSÉN mint egy háló, átszövi a munkánkat”</a:t>
            </a:r>
            <a:endParaRPr lang="hu-HU" sz="2100" b="0" strike="noStrike" spc="-1">
              <a:solidFill>
                <a:srgbClr val="000000"/>
              </a:solidFill>
              <a:latin typeface="Arial"/>
            </a:endParaRPr>
          </a:p>
          <a:p>
            <a:pPr marL="457200" indent="-342720" algn="just">
              <a:lnSpc>
                <a:spcPct val="120000"/>
              </a:lnSpc>
              <a:spcAft>
                <a:spcPts val="1199"/>
              </a:spcAft>
              <a:buBlip>
                <a:blip r:embed="rId3"/>
              </a:buBlip>
            </a:pPr>
            <a:r>
              <a:rPr lang="hu-HU" sz="2100" b="0" strike="noStrike" spc="-1">
                <a:solidFill>
                  <a:srgbClr val="663300"/>
                </a:solidFill>
                <a:latin typeface="Cambria"/>
                <a:ea typeface="Cambria"/>
              </a:rPr>
              <a:t>Matematika tanár – fogadóórára azért jöttek be szülők, hogy megkérdezzék, mi történik az órákon, mert az addig matematikát nem kedvelő gyerekeik megszerették a matekot. </a:t>
            </a:r>
            <a:endParaRPr lang="hu-HU" sz="2100" b="0" strike="noStrike" spc="-1">
              <a:solidFill>
                <a:srgbClr val="000000"/>
              </a:solidFill>
              <a:latin typeface="Arial"/>
            </a:endParaRPr>
          </a:p>
          <a:p>
            <a:pPr marL="457200" indent="-342720" algn="just">
              <a:lnSpc>
                <a:spcPct val="120000"/>
              </a:lnSpc>
              <a:spcAft>
                <a:spcPts val="1199"/>
              </a:spcAft>
              <a:buBlip>
                <a:blip r:embed="rId3"/>
              </a:buBlip>
            </a:pPr>
            <a:r>
              <a:rPr lang="hu-HU" sz="2100" b="0" strike="noStrike" spc="-1">
                <a:solidFill>
                  <a:srgbClr val="663300"/>
                </a:solidFill>
                <a:latin typeface="Cambria"/>
                <a:ea typeface="Cambria"/>
              </a:rPr>
              <a:t>„Mélyíti az osztályközösséget és a bizalmat. Lehetőséget ad megkönnyebbülésre, utána jól tudnak figyelni. Csak a legjobbakat tudom mondani!”</a:t>
            </a:r>
            <a:endParaRPr lang="hu-HU" sz="2100" b="0" strike="noStrike" spc="-1">
              <a:solidFill>
                <a:srgbClr val="000000"/>
              </a:solidFill>
              <a:latin typeface="Arial"/>
            </a:endParaRPr>
          </a:p>
          <a:p>
            <a:pPr marL="457200" indent="-342720" algn="just">
              <a:lnSpc>
                <a:spcPct val="120000"/>
              </a:lnSpc>
              <a:spcAft>
                <a:spcPts val="1199"/>
              </a:spcAft>
              <a:buBlip>
                <a:blip r:embed="rId3"/>
              </a:buBlip>
            </a:pPr>
            <a:r>
              <a:rPr lang="hu-HU" sz="2100" b="0" strike="noStrike" spc="-1">
                <a:solidFill>
                  <a:srgbClr val="663300"/>
                </a:solidFill>
                <a:latin typeface="Cambria"/>
                <a:ea typeface="Cambria"/>
              </a:rPr>
              <a:t>„Olyan gyerekeket is sikerélményhez tudok juttatni, akiket a többiek nem nagyon választanak, de igyekszem a feladatokat úgy megfogalmazni a BINGÓ-ban, hogy őket kelljen választani, így mindenki szalad hozzájuk, nagyon boldogok! Ez a játékos forma nagyon nagy segítség a közösségépítésben.”</a:t>
            </a:r>
            <a:endParaRPr lang="hu-HU" sz="21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6" name="CustomShape 2"/>
          <p:cNvSpPr/>
          <p:nvPr/>
        </p:nvSpPr>
        <p:spPr>
          <a:xfrm>
            <a:off x="179640" y="334440"/>
            <a:ext cx="10515240" cy="1002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/>
          <a:lstStyle/>
          <a:p>
            <a:pPr>
              <a:lnSpc>
                <a:spcPct val="100000"/>
              </a:lnSpc>
              <a:spcBef>
                <a:spcPts val="601"/>
              </a:spcBef>
            </a:pPr>
            <a:r>
              <a:rPr lang="hu-HU" sz="3600" b="0" strike="noStrike" spc="-1">
                <a:solidFill>
                  <a:srgbClr val="1F4E79"/>
                </a:solidFill>
                <a:latin typeface="Cambria"/>
                <a:ea typeface="Cambria"/>
              </a:rPr>
              <a:t>„Boldogabb családokért”</a:t>
            </a:r>
            <a:r>
              <a:rPr lang="hu-HU" sz="3600" b="0" strike="noStrike" spc="-1" baseline="30000">
                <a:solidFill>
                  <a:srgbClr val="1F4E79"/>
                </a:solidFill>
                <a:latin typeface="Cambria"/>
                <a:ea typeface="Cambria"/>
              </a:rPr>
              <a:t>®</a:t>
            </a:r>
            <a:r>
              <a:rPr lang="hu-HU" sz="3600" b="0" strike="noStrike" spc="-1">
                <a:solidFill>
                  <a:srgbClr val="1F4E79"/>
                </a:solidFill>
                <a:latin typeface="Cambria"/>
                <a:ea typeface="Cambria"/>
              </a:rPr>
              <a:t> CSÉN program</a:t>
            </a:r>
            <a:endParaRPr lang="hu-HU" sz="3600" b="0" strike="noStrike" spc="-1">
              <a:latin typeface="Arial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CustomShape 1"/>
          <p:cNvSpPr/>
          <p:nvPr/>
        </p:nvSpPr>
        <p:spPr>
          <a:xfrm>
            <a:off x="180000" y="288000"/>
            <a:ext cx="10515240" cy="1650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/>
          <a:lstStyle/>
          <a:p>
            <a:pPr>
              <a:lnSpc>
                <a:spcPct val="100000"/>
              </a:lnSpc>
              <a:spcBef>
                <a:spcPts val="601"/>
              </a:spcBef>
            </a:pPr>
            <a:r>
              <a:rPr lang="hu-HU" sz="3600" b="0" strike="noStrike" spc="-1">
                <a:solidFill>
                  <a:srgbClr val="1F4E79"/>
                </a:solidFill>
                <a:latin typeface="Cambria"/>
                <a:ea typeface="Cambria"/>
              </a:rPr>
              <a:t>„Boldogabb családokért”</a:t>
            </a:r>
            <a:r>
              <a:rPr lang="hu-HU" sz="3600" b="0" strike="noStrike" spc="-1" baseline="30000">
                <a:solidFill>
                  <a:srgbClr val="1F4E79"/>
                </a:solidFill>
                <a:latin typeface="Cambria"/>
                <a:ea typeface="Cambria"/>
              </a:rPr>
              <a:t>®</a:t>
            </a:r>
            <a:r>
              <a:rPr lang="hu-HU" sz="3600" b="0" strike="noStrike" spc="-1">
                <a:solidFill>
                  <a:srgbClr val="1F4E79"/>
                </a:solidFill>
                <a:latin typeface="Cambria"/>
                <a:ea typeface="Cambria"/>
              </a:rPr>
              <a:t> CSÉN program</a:t>
            </a:r>
            <a:endParaRPr lang="hu-HU" sz="36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</a:pPr>
            <a:r>
              <a:rPr lang="hu-HU" sz="3200" b="1" strike="noStrike" spc="-1">
                <a:solidFill>
                  <a:srgbClr val="14507C"/>
                </a:solidFill>
                <a:latin typeface="Cambria"/>
                <a:ea typeface="Cambria"/>
              </a:rPr>
              <a:t>	Elterjedése,  bekapcsolódó intézmények</a:t>
            </a:r>
            <a:endParaRPr lang="hu-HU" sz="3200" b="0" strike="noStrike" spc="-1">
              <a:latin typeface="Arial"/>
            </a:endParaRPr>
          </a:p>
        </p:txBody>
      </p:sp>
      <p:sp>
        <p:nvSpPr>
          <p:cNvPr id="258" name="CustomShape 2"/>
          <p:cNvSpPr/>
          <p:nvPr/>
        </p:nvSpPr>
        <p:spPr>
          <a:xfrm>
            <a:off x="177840" y="1752120"/>
            <a:ext cx="11759760" cy="5273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1440" tIns="45720" rIns="91440" bIns="45720" anchor="t"/>
          <a:lstStyle/>
          <a:p>
            <a:pPr>
              <a:lnSpc>
                <a:spcPct val="100000"/>
              </a:lnSpc>
            </a:pPr>
            <a:r>
              <a:rPr lang="hu-HU" sz="2800" b="1" strike="noStrike" spc="-1">
                <a:solidFill>
                  <a:srgbClr val="663300"/>
                </a:solidFill>
                <a:latin typeface="Cambria"/>
                <a:ea typeface="Cambria"/>
              </a:rPr>
              <a:t>Magyarországon:</a:t>
            </a:r>
            <a:endParaRPr lang="hu-HU" sz="2800" b="0" strike="noStrike" spc="-1">
              <a:latin typeface="Arial"/>
            </a:endParaRPr>
          </a:p>
          <a:p>
            <a:pPr marL="457200" indent="-456565">
              <a:buClr>
                <a:srgbClr val="000000"/>
              </a:buClr>
              <a:buFont typeface="Arial,Sans-Serif"/>
              <a:buChar char="•"/>
            </a:pPr>
            <a:r>
              <a:rPr lang="hu-HU" sz="2400" b="0" strike="noStrike" spc="-1">
                <a:solidFill>
                  <a:srgbClr val="663300"/>
                </a:solidFill>
                <a:latin typeface="Cambria"/>
                <a:ea typeface="Cambria"/>
              </a:rPr>
              <a:t>Kecskemét, a projekt bölcsője és mintavárosa </a:t>
            </a:r>
            <a:r>
              <a:rPr lang="hu-HU" sz="2400" spc="-1">
                <a:solidFill>
                  <a:srgbClr val="663300"/>
                </a:solidFill>
                <a:latin typeface="Cambria"/>
                <a:ea typeface="Cambria"/>
              </a:rPr>
              <a:t>1990. </a:t>
            </a:r>
            <a:r>
              <a:rPr/>
              <a:t/>
            </a:r>
            <a:br>
              <a:rPr/>
            </a:br>
            <a:r>
              <a:rPr lang="hu-HU" sz="2000" b="0" strike="noStrike" spc="-1">
                <a:solidFill>
                  <a:srgbClr val="663300"/>
                </a:solidFill>
                <a:latin typeface="Cambria"/>
                <a:ea typeface="Cambria"/>
              </a:rPr>
              <a:t>2007-től önkormányzati támogatással</a:t>
            </a:r>
            <a:endParaRPr lang="hu-HU" sz="2000" b="0" strike="noStrike" spc="-1">
              <a:latin typeface="Arial"/>
            </a:endParaRPr>
          </a:p>
          <a:p>
            <a:pPr marL="457200" indent="-456565">
              <a:buClr>
                <a:srgbClr val="663300"/>
              </a:buClr>
              <a:buFont typeface="Arial"/>
              <a:buChar char="•"/>
            </a:pPr>
            <a:r>
              <a:rPr lang="hu-HU" sz="2400" b="0" strike="noStrike" spc="-1">
                <a:solidFill>
                  <a:srgbClr val="663300"/>
                </a:solidFill>
                <a:latin typeface="Cambria"/>
                <a:ea typeface="Cambria"/>
              </a:rPr>
              <a:t>Váci Egyházmegyei EKIF, </a:t>
            </a:r>
            <a:r>
              <a:rPr lang="hu-HU" sz="2400" b="1" strike="noStrike" spc="-1">
                <a:solidFill>
                  <a:srgbClr val="663300"/>
                </a:solidFill>
                <a:latin typeface="Cambria"/>
                <a:ea typeface="Cambria"/>
              </a:rPr>
              <a:t>mint referencia intézményfenntartó </a:t>
            </a:r>
            <a:r>
              <a:rPr lang="hu-HU" sz="2400" spc="-1">
                <a:solidFill>
                  <a:srgbClr val="663300"/>
                </a:solidFill>
                <a:latin typeface="Cambria"/>
                <a:ea typeface="Cambria"/>
              </a:rPr>
              <a:t>2015.</a:t>
            </a:r>
            <a:r>
              <a:rPr/>
              <a:t/>
            </a:r>
            <a:br>
              <a:rPr/>
            </a:br>
            <a:r>
              <a:rPr lang="hu-HU" sz="2400" b="0" strike="noStrike" spc="-1">
                <a:solidFill>
                  <a:srgbClr val="663300"/>
                </a:solidFill>
                <a:latin typeface="Cambria"/>
                <a:ea typeface="Cambria"/>
              </a:rPr>
              <a:t>Kaposvári Egyházmegye </a:t>
            </a:r>
            <a:r>
              <a:rPr lang="hu-HU" sz="2400" spc="-1">
                <a:solidFill>
                  <a:srgbClr val="663300"/>
                </a:solidFill>
                <a:latin typeface="Cambria"/>
                <a:ea typeface="Cambria"/>
              </a:rPr>
              <a:t>2020.</a:t>
            </a:r>
            <a:endParaRPr lang="hu-HU" sz="2400" b="0" strike="noStrike" spc="-1">
              <a:latin typeface="Arial"/>
            </a:endParaRPr>
          </a:p>
          <a:p>
            <a:pPr marL="457200" indent="-456565">
              <a:buClr>
                <a:srgbClr val="000000"/>
              </a:buClr>
              <a:buFont typeface="Arial,Sans-Serif"/>
              <a:buChar char="•"/>
            </a:pPr>
            <a:r>
              <a:rPr lang="hu-HU" sz="2400" b="0" strike="noStrike" spc="-1">
                <a:solidFill>
                  <a:srgbClr val="663300"/>
                </a:solidFill>
                <a:latin typeface="Cambria"/>
                <a:ea typeface="Cambria"/>
              </a:rPr>
              <a:t>Szombathelyi Egyházmegye </a:t>
            </a:r>
            <a:r>
              <a:rPr lang="hu-HU" sz="2400" spc="-1">
                <a:solidFill>
                  <a:srgbClr val="663300"/>
                </a:solidFill>
                <a:latin typeface="Cambria"/>
                <a:ea typeface="Cambria"/>
              </a:rPr>
              <a:t>2021.</a:t>
            </a:r>
            <a:endParaRPr lang="hu-HU" sz="2400" b="0" strike="noStrike" spc="-1">
              <a:latin typeface="Arial"/>
            </a:endParaRPr>
          </a:p>
          <a:p>
            <a:pPr marL="457200" indent="-456565">
              <a:buClr>
                <a:srgbClr val="000000"/>
              </a:buClr>
              <a:buFont typeface="Arial,Sans-Serif"/>
              <a:buChar char="•"/>
            </a:pPr>
            <a:r>
              <a:rPr lang="hu-HU" sz="2400" b="0" strike="noStrike" spc="-1" err="1">
                <a:solidFill>
                  <a:srgbClr val="663300"/>
                </a:solidFill>
                <a:latin typeface="Cambria"/>
                <a:ea typeface="Cambria"/>
              </a:rPr>
              <a:t>Szalézi</a:t>
            </a:r>
            <a:r>
              <a:rPr lang="hu-HU" sz="2400" b="0" strike="noStrike" spc="-1">
                <a:solidFill>
                  <a:srgbClr val="663300"/>
                </a:solidFill>
                <a:latin typeface="Cambria"/>
                <a:ea typeface="Cambria"/>
              </a:rPr>
              <a:t> Intézmények </a:t>
            </a:r>
            <a:r>
              <a:rPr lang="hu-HU" sz="2400" spc="-1">
                <a:solidFill>
                  <a:srgbClr val="663300"/>
                </a:solidFill>
                <a:latin typeface="Cambria"/>
                <a:ea typeface="Cambria"/>
              </a:rPr>
              <a:t>2022.</a:t>
            </a:r>
            <a:endParaRPr lang="hu-HU" sz="2400" b="0" strike="noStrike" spc="-1">
              <a:latin typeface="Arial"/>
            </a:endParaRPr>
          </a:p>
          <a:p>
            <a:pPr marL="457200" indent="-456565">
              <a:buClr>
                <a:srgbClr val="663300"/>
              </a:buClr>
              <a:buFont typeface="Arial"/>
              <a:buChar char="•"/>
            </a:pPr>
            <a:r>
              <a:rPr lang="hu-HU" sz="2400" b="0" strike="noStrike" spc="-1">
                <a:solidFill>
                  <a:srgbClr val="663300"/>
                </a:solidFill>
                <a:latin typeface="Cambria"/>
                <a:ea typeface="Cambria"/>
              </a:rPr>
              <a:t>Győri Egyházmegye </a:t>
            </a:r>
            <a:r>
              <a:rPr lang="hu-HU" sz="2400" spc="-1">
                <a:solidFill>
                  <a:srgbClr val="663300"/>
                </a:solidFill>
                <a:latin typeface="Cambria"/>
                <a:ea typeface="Cambria"/>
              </a:rPr>
              <a:t>2022.</a:t>
            </a:r>
            <a:endParaRPr lang="hu-HU" sz="2400" b="0" strike="noStrike" spc="-1">
              <a:latin typeface="Arial"/>
            </a:endParaRPr>
          </a:p>
          <a:p>
            <a:pPr marL="457200" indent="-456565">
              <a:buClr>
                <a:srgbClr val="000000"/>
              </a:buClr>
              <a:buFont typeface="Arial,Sans-Serif"/>
              <a:buChar char="•"/>
            </a:pPr>
            <a:r>
              <a:rPr lang="hu-HU" sz="2400" b="0" strike="noStrike" spc="-1">
                <a:solidFill>
                  <a:srgbClr val="663300"/>
                </a:solidFill>
                <a:latin typeface="Cambria"/>
                <a:ea typeface="Cambria"/>
              </a:rPr>
              <a:t>Miskolci Lévay Református Gimnázium </a:t>
            </a:r>
            <a:r>
              <a:rPr lang="hu-HU" sz="2400" spc="-1">
                <a:solidFill>
                  <a:srgbClr val="663300"/>
                </a:solidFill>
                <a:latin typeface="Cambria"/>
                <a:ea typeface="Cambria"/>
              </a:rPr>
              <a:t>2022.</a:t>
            </a:r>
            <a:endParaRPr lang="hu-HU" sz="2400" spc="-1">
              <a:solidFill>
                <a:srgbClr val="000000"/>
              </a:solidFill>
              <a:latin typeface="Arial"/>
              <a:ea typeface="Cambria"/>
            </a:endParaRPr>
          </a:p>
          <a:p>
            <a:pPr marL="457200" indent="-456565">
              <a:buClr>
                <a:srgbClr val="000000"/>
              </a:buClr>
              <a:buFont typeface="Arial,Sans-Serif"/>
              <a:buChar char="•"/>
            </a:pPr>
            <a:r>
              <a:rPr lang="hu-HU" sz="2400" b="0" strike="noStrike" spc="-1">
                <a:solidFill>
                  <a:srgbClr val="663300"/>
                </a:solidFill>
                <a:latin typeface="Cambria"/>
                <a:ea typeface="Cambria"/>
              </a:rPr>
              <a:t>Hajdúdorogi Főegyházmegye</a:t>
            </a:r>
            <a:r>
              <a:rPr lang="hu-HU" sz="2400" spc="-1">
                <a:solidFill>
                  <a:srgbClr val="663300"/>
                </a:solidFill>
                <a:latin typeface="Cambria"/>
                <a:ea typeface="Cambria"/>
              </a:rPr>
              <a:t> 2 intézménye 2022.</a:t>
            </a:r>
            <a:endParaRPr lang="hu-HU" sz="2400" spc="-1">
              <a:solidFill>
                <a:srgbClr val="000000"/>
              </a:solidFill>
              <a:latin typeface="Arial"/>
              <a:ea typeface="Cambria"/>
            </a:endParaRPr>
          </a:p>
          <a:p>
            <a:pPr marL="457200" indent="-456565">
              <a:buClr>
                <a:srgbClr val="000000"/>
              </a:buClr>
              <a:buFont typeface="Arial,Sans-Serif"/>
              <a:buChar char="•"/>
            </a:pPr>
            <a:r>
              <a:rPr lang="hu-HU" sz="2400" b="0" strike="noStrike" spc="-1">
                <a:solidFill>
                  <a:srgbClr val="663300"/>
                </a:solidFill>
                <a:latin typeface="Cambria"/>
                <a:ea typeface="Cambria"/>
              </a:rPr>
              <a:t>Esztergom - Budapesti Főegyházmegye </a:t>
            </a:r>
            <a:r>
              <a:rPr lang="hu-HU" sz="2400" spc="-1">
                <a:solidFill>
                  <a:srgbClr val="663300"/>
                </a:solidFill>
                <a:latin typeface="Cambria"/>
                <a:ea typeface="Cambria"/>
              </a:rPr>
              <a:t>2023.</a:t>
            </a:r>
            <a:endParaRPr lang="hu-HU" sz="2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hu-HU" sz="2800" b="1" strike="noStrike" spc="-1">
                <a:solidFill>
                  <a:srgbClr val="663300"/>
                </a:solidFill>
                <a:latin typeface="Cambria"/>
                <a:ea typeface="Cambria"/>
              </a:rPr>
              <a:t>Határon túl:</a:t>
            </a:r>
            <a:r>
              <a:rPr lang="hu-HU" sz="2800" b="0" strike="noStrike" spc="-1">
                <a:solidFill>
                  <a:srgbClr val="663300"/>
                </a:solidFill>
                <a:latin typeface="Cambria"/>
                <a:ea typeface="Cambria"/>
              </a:rPr>
              <a:t> </a:t>
            </a:r>
            <a:r>
              <a:rPr/>
              <a:t/>
            </a:r>
            <a:br>
              <a:rPr/>
            </a:br>
            <a:r>
              <a:rPr lang="hu-HU" sz="2000" b="0" strike="noStrike" spc="-1">
                <a:solidFill>
                  <a:srgbClr val="663300"/>
                </a:solidFill>
                <a:latin typeface="Cambria"/>
                <a:ea typeface="Cambria"/>
              </a:rPr>
              <a:t>        Kárpátalja (</a:t>
            </a:r>
            <a:r>
              <a:rPr lang="hu-HU" sz="2000" spc="-1">
                <a:solidFill>
                  <a:srgbClr val="663300"/>
                </a:solidFill>
                <a:latin typeface="Cambria"/>
                <a:ea typeface="Cambria"/>
              </a:rPr>
              <a:t>2003.),</a:t>
            </a:r>
            <a:r>
              <a:rPr lang="hu-HU" sz="2000" b="0" strike="noStrike" spc="-1">
                <a:solidFill>
                  <a:srgbClr val="663300"/>
                </a:solidFill>
                <a:latin typeface="Cambria"/>
                <a:ea typeface="Cambria"/>
              </a:rPr>
              <a:t> Felvidék (</a:t>
            </a:r>
            <a:r>
              <a:rPr lang="hu-HU" sz="2000" spc="-1">
                <a:solidFill>
                  <a:srgbClr val="663300"/>
                </a:solidFill>
                <a:latin typeface="Cambria"/>
                <a:ea typeface="Cambria"/>
              </a:rPr>
              <a:t>2007.),</a:t>
            </a:r>
            <a:r>
              <a:rPr lang="hu-HU" sz="2000" b="0" strike="noStrike" spc="-1">
                <a:solidFill>
                  <a:srgbClr val="663300"/>
                </a:solidFill>
                <a:latin typeface="Cambria"/>
                <a:ea typeface="Cambria"/>
              </a:rPr>
              <a:t> Erdély(</a:t>
            </a:r>
            <a:r>
              <a:rPr lang="hu-HU" sz="2000" spc="-1">
                <a:solidFill>
                  <a:srgbClr val="663300"/>
                </a:solidFill>
                <a:latin typeface="Cambria"/>
                <a:ea typeface="Cambria"/>
              </a:rPr>
              <a:t>2008.),</a:t>
            </a:r>
            <a:r>
              <a:rPr lang="hu-HU" sz="2000" b="0" strike="noStrike" spc="-1">
                <a:solidFill>
                  <a:srgbClr val="663300"/>
                </a:solidFill>
                <a:latin typeface="Cambria"/>
                <a:ea typeface="Cambria"/>
              </a:rPr>
              <a:t> Délvidék (</a:t>
            </a:r>
            <a:r>
              <a:rPr lang="hu-HU" sz="2000" spc="-1">
                <a:solidFill>
                  <a:srgbClr val="663300"/>
                </a:solidFill>
                <a:latin typeface="Cambria"/>
                <a:ea typeface="Cambria"/>
              </a:rPr>
              <a:t>2008.)</a:t>
            </a:r>
            <a:r>
              <a:rPr lang="hu-HU" sz="2000" b="0" strike="noStrike" spc="-1">
                <a:solidFill>
                  <a:srgbClr val="663300"/>
                </a:solidFill>
                <a:latin typeface="Cambria"/>
                <a:ea typeface="Cambria"/>
              </a:rPr>
              <a:t> és Szatmárnémeti (</a:t>
            </a:r>
            <a:r>
              <a:rPr lang="hu-HU" sz="2000" spc="-1">
                <a:solidFill>
                  <a:srgbClr val="663300"/>
                </a:solidFill>
                <a:latin typeface="Cambria"/>
                <a:ea typeface="Cambria"/>
              </a:rPr>
              <a:t>2010.)</a:t>
            </a:r>
            <a:endParaRPr lang="hu-HU" sz="20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hu-HU" sz="2000" b="0" strike="noStrike" spc="-1">
              <a:latin typeface="Arial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 descr="A képen ruházat, személy, lábbelik, emberek látható&#10;&#10;Automatikusan generált leírás">
            <a:extLst>
              <a:ext uri="{FF2B5EF4-FFF2-40B4-BE49-F238E27FC236}">
                <a16:creationId xmlns:a16="http://schemas.microsoft.com/office/drawing/2014/main" xmlns="" id="{2D2133F7-DB47-34B9-0BC8-50C5F3CC70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18881" y="4306860"/>
            <a:ext cx="3017520" cy="2263140"/>
          </a:xfrm>
          <a:prstGeom prst="rect">
            <a:avLst/>
          </a:prstGeom>
        </p:spPr>
      </p:pic>
      <p:sp>
        <p:nvSpPr>
          <p:cNvPr id="313" name="Google Shape;313;p12"/>
          <p:cNvSpPr txBox="1">
            <a:spLocks noGrp="1"/>
          </p:cNvSpPr>
          <p:nvPr>
            <p:ph type="body" idx="4294967295"/>
          </p:nvPr>
        </p:nvSpPr>
        <p:spPr>
          <a:xfrm>
            <a:off x="324122" y="2702545"/>
            <a:ext cx="11239840" cy="39223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45720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663300"/>
              </a:buClr>
              <a:buSzPts val="2800"/>
              <a:buFont typeface="Calibri"/>
              <a:buAutoNum type="arabicPeriod"/>
            </a:pPr>
            <a:r>
              <a:rPr lang="hu-HU" sz="2600">
                <a:solidFill>
                  <a:srgbClr val="663300"/>
                </a:solidFill>
                <a:latin typeface="Cambria"/>
                <a:ea typeface="Cambria"/>
                <a:cs typeface="Cambria"/>
                <a:sym typeface="Cambria"/>
              </a:rPr>
              <a:t>Havi együttműködés – mentor CSÉN tanácsadók rendelkezésre állása </a:t>
            </a:r>
            <a:br>
              <a:rPr lang="hu-HU" sz="2600">
                <a:solidFill>
                  <a:srgbClr val="663300"/>
                </a:solidFill>
                <a:latin typeface="Cambria"/>
                <a:ea typeface="Cambria"/>
                <a:cs typeface="Cambria"/>
                <a:sym typeface="Cambria"/>
              </a:rPr>
            </a:br>
            <a:r>
              <a:rPr lang="hu-HU" sz="2000" b="1">
                <a:solidFill>
                  <a:srgbClr val="663300"/>
                </a:solidFill>
                <a:latin typeface="Cambria"/>
                <a:ea typeface="Cambria"/>
                <a:cs typeface="Cambria"/>
                <a:sym typeface="Cambria"/>
              </a:rPr>
              <a:t>Szentannai Judit</a:t>
            </a:r>
            <a:r>
              <a:rPr lang="hu-HU" sz="2000">
                <a:solidFill>
                  <a:srgbClr val="663300"/>
                </a:solidFill>
                <a:latin typeface="Cambria"/>
                <a:ea typeface="Cambria"/>
                <a:cs typeface="Cambria"/>
                <a:sym typeface="Cambria"/>
              </a:rPr>
              <a:t> és </a:t>
            </a:r>
            <a:r>
              <a:rPr lang="hu-HU" sz="2000" b="1">
                <a:solidFill>
                  <a:srgbClr val="663300"/>
                </a:solidFill>
                <a:latin typeface="Cambria"/>
                <a:ea typeface="Cambria"/>
                <a:cs typeface="Cambria"/>
                <a:sym typeface="Cambria"/>
              </a:rPr>
              <a:t>Andai Anikó tapasztalt </a:t>
            </a:r>
            <a:r>
              <a:rPr lang="hu-HU" sz="2000">
                <a:solidFill>
                  <a:srgbClr val="663300"/>
                </a:solidFill>
                <a:latin typeface="Cambria"/>
                <a:ea typeface="Cambria"/>
                <a:cs typeface="Cambria"/>
                <a:sym typeface="Cambria"/>
              </a:rPr>
              <a:t>mentor CSÉN tanácsadó személyesen segíti a programadaptációt: elektronikus konzultációs lehetőség szakmai segítségnyújtás, esetmegbeszélés, tanmenet-, foglalkozáselőkészítés és - követés céllal</a:t>
            </a: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45720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663300"/>
              </a:buClr>
              <a:buSzPts val="2800"/>
              <a:buFont typeface="Calibri"/>
              <a:buAutoNum type="arabicPeriod"/>
            </a:pPr>
            <a:r>
              <a:rPr lang="hu-HU" sz="2600">
                <a:solidFill>
                  <a:srgbClr val="663300"/>
                </a:solidFill>
                <a:latin typeface="Cambria"/>
                <a:ea typeface="Cambria"/>
                <a:cs typeface="Cambria"/>
                <a:sym typeface="Cambria"/>
              </a:rPr>
              <a:t>Mentori nap a 4 iskola saját helyszínén </a:t>
            </a:r>
            <a:endParaRPr sz="2600"/>
          </a:p>
          <a:p>
            <a:pPr indent="-279400">
              <a:lnSpc>
                <a:spcPct val="100000"/>
              </a:lnSpc>
              <a:spcBef>
                <a:spcPts val="0"/>
              </a:spcBef>
              <a:buClr>
                <a:srgbClr val="663300"/>
              </a:buClr>
              <a:buSzPts val="2800"/>
              <a:buNone/>
            </a:pPr>
            <a:r>
              <a:rPr lang="hu-HU" sz="2000">
                <a:solidFill>
                  <a:srgbClr val="663300"/>
                </a:solidFill>
                <a:latin typeface="Cambria"/>
                <a:ea typeface="Cambria"/>
                <a:cs typeface="Cambria"/>
                <a:sym typeface="Cambria"/>
              </a:rPr>
              <a:t>        Személyes helyszíni konzultáció, bemutató család-órák</a:t>
            </a:r>
            <a:br>
              <a:rPr lang="hu-HU" sz="2000">
                <a:solidFill>
                  <a:srgbClr val="663300"/>
                </a:solidFill>
                <a:latin typeface="Cambria"/>
                <a:ea typeface="Cambria"/>
                <a:cs typeface="Cambria"/>
                <a:sym typeface="Cambria"/>
              </a:rPr>
            </a:br>
            <a:r>
              <a:rPr lang="hu-HU" sz="2000">
                <a:solidFill>
                  <a:srgbClr val="663300"/>
                </a:solidFill>
                <a:latin typeface="Cambria"/>
                <a:ea typeface="Cambria"/>
                <a:cs typeface="Cambria"/>
                <a:sym typeface="Cambria"/>
              </a:rPr>
              <a:t>    tartása hospitálás céllal</a:t>
            </a:r>
            <a:endParaRPr lang="hu-HU"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14350" lvl="0" indent="-51435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663300"/>
              </a:buClr>
              <a:buSzPts val="2800"/>
              <a:buFont typeface="+mj-lt"/>
              <a:buAutoNum type="arabicPeriod" startAt="3"/>
            </a:pPr>
            <a:r>
              <a:rPr lang="hu-HU" sz="2600">
                <a:solidFill>
                  <a:srgbClr val="663300"/>
                </a:solidFill>
                <a:latin typeface="Cambria"/>
                <a:ea typeface="Cambria"/>
                <a:cs typeface="Cambria"/>
                <a:sym typeface="Cambria"/>
              </a:rPr>
              <a:t>CSÉN Szakmai nap </a:t>
            </a:r>
            <a:br>
              <a:rPr lang="hu-HU" sz="2600">
                <a:solidFill>
                  <a:srgbClr val="663300"/>
                </a:solidFill>
                <a:latin typeface="Cambria"/>
                <a:ea typeface="Cambria"/>
                <a:cs typeface="Cambria"/>
                <a:sym typeface="Cambria"/>
              </a:rPr>
            </a:br>
            <a:r>
              <a:rPr lang="hu-HU" sz="2000">
                <a:solidFill>
                  <a:srgbClr val="663300"/>
                </a:solidFill>
                <a:latin typeface="Cambria"/>
                <a:ea typeface="Cambria"/>
                <a:cs typeface="Cambria"/>
                <a:sym typeface="Cambria"/>
              </a:rPr>
              <a:t>A CSÉN szakmai gyakorlat elmélyítésére, tapasztalatcserére</a:t>
            </a:r>
            <a:br>
              <a:rPr lang="hu-HU" sz="2000">
                <a:solidFill>
                  <a:srgbClr val="663300"/>
                </a:solidFill>
                <a:latin typeface="Cambria"/>
                <a:ea typeface="Cambria"/>
                <a:cs typeface="Cambria"/>
                <a:sym typeface="Cambria"/>
              </a:rPr>
            </a:br>
            <a:r>
              <a:rPr lang="hu-HU" sz="2000">
                <a:solidFill>
                  <a:srgbClr val="663300"/>
                </a:solidFill>
                <a:latin typeface="Cambria"/>
                <a:ea typeface="Cambria"/>
                <a:cs typeface="Cambria"/>
                <a:sym typeface="Cambria"/>
              </a:rPr>
              <a:t>alkalmat adó szakmai fórum, </a:t>
            </a:r>
            <a:r>
              <a:rPr lang="hu-HU" sz="2000" err="1">
                <a:solidFill>
                  <a:srgbClr val="663300"/>
                </a:solidFill>
                <a:latin typeface="Cambria"/>
                <a:ea typeface="Cambria"/>
                <a:cs typeface="Cambria"/>
                <a:sym typeface="Cambria"/>
              </a:rPr>
              <a:t>félévente</a:t>
            </a:r>
            <a:r>
              <a:rPr lang="hu-HU" sz="2000">
                <a:solidFill>
                  <a:srgbClr val="663300"/>
                </a:solidFill>
                <a:latin typeface="Cambria"/>
                <a:ea typeface="Cambria"/>
                <a:cs typeface="Cambria"/>
                <a:sym typeface="Cambria"/>
              </a:rPr>
              <a:t> 1 alkalom</a:t>
            </a:r>
            <a:endParaRPr lang="hu-HU" sz="2000">
              <a:solidFill>
                <a:srgbClr val="663300"/>
              </a:solidFill>
              <a:latin typeface="Cambria"/>
              <a:ea typeface="Cambria"/>
            </a:endParaRPr>
          </a:p>
        </p:txBody>
      </p:sp>
      <p:sp>
        <p:nvSpPr>
          <p:cNvPr id="317" name="Google Shape;317;p12"/>
          <p:cNvSpPr/>
          <p:nvPr/>
        </p:nvSpPr>
        <p:spPr>
          <a:xfrm>
            <a:off x="4828673" y="5317242"/>
            <a:ext cx="12192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xmlns="" id="{AEBA4F16-EE48-8818-48FA-A4AADC066EE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3" name="CustomShape 1">
            <a:extLst>
              <a:ext uri="{FF2B5EF4-FFF2-40B4-BE49-F238E27FC236}">
                <a16:creationId xmlns:a16="http://schemas.microsoft.com/office/drawing/2014/main" xmlns="" id="{AE096809-8BD1-554B-673C-45DF6BDC2D90}"/>
              </a:ext>
            </a:extLst>
          </p:cNvPr>
          <p:cNvSpPr/>
          <p:nvPr/>
        </p:nvSpPr>
        <p:spPr>
          <a:xfrm>
            <a:off x="180000" y="287999"/>
            <a:ext cx="10515240" cy="173584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/>
          <a:lstStyle/>
          <a:p>
            <a:pPr>
              <a:lnSpc>
                <a:spcPct val="100000"/>
              </a:lnSpc>
              <a:spcBef>
                <a:spcPts val="601"/>
              </a:spcBef>
            </a:pPr>
            <a:r>
              <a:rPr lang="hu-HU" sz="3600" b="0" strike="noStrike" spc="-1">
                <a:solidFill>
                  <a:srgbClr val="1F4E79"/>
                </a:solidFill>
                <a:latin typeface="Cambria"/>
                <a:ea typeface="Cambria"/>
              </a:rPr>
              <a:t>„Boldogabb </a:t>
            </a:r>
            <a:r>
              <a:rPr lang="hu-HU" sz="3600" b="0" strike="noStrike" spc="-1" err="1">
                <a:solidFill>
                  <a:srgbClr val="1F4E79"/>
                </a:solidFill>
                <a:latin typeface="Cambria"/>
                <a:ea typeface="Cambria"/>
              </a:rPr>
              <a:t>családokért”</a:t>
            </a:r>
            <a:r>
              <a:rPr lang="hu-HU" sz="3600" b="0" strike="noStrike" spc="-1" baseline="30000" err="1">
                <a:solidFill>
                  <a:srgbClr val="1F4E79"/>
                </a:solidFill>
                <a:latin typeface="Cambria"/>
                <a:ea typeface="Cambria"/>
              </a:rPr>
              <a:t>®</a:t>
            </a:r>
            <a:r>
              <a:rPr lang="hu-HU" sz="3600" b="0" strike="noStrike" spc="-1" err="1">
                <a:solidFill>
                  <a:srgbClr val="1F4E79"/>
                </a:solidFill>
                <a:latin typeface="Cambria"/>
                <a:ea typeface="Cambria"/>
              </a:rPr>
              <a:t>CSÉN</a:t>
            </a:r>
            <a:r>
              <a:rPr lang="hu-HU" sz="3600" b="0" strike="noStrike" spc="-1">
                <a:solidFill>
                  <a:srgbClr val="1F4E79"/>
                </a:solidFill>
                <a:latin typeface="Cambria"/>
                <a:ea typeface="Cambria"/>
              </a:rPr>
              <a:t> program</a:t>
            </a:r>
            <a:endParaRPr lang="hu-HU" sz="36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</a:pPr>
            <a:r>
              <a:rPr lang="hu-HU" sz="3200" b="1" strike="noStrike" spc="-1">
                <a:solidFill>
                  <a:srgbClr val="14507C"/>
                </a:solidFill>
                <a:latin typeface="Cambria"/>
                <a:ea typeface="Cambria"/>
              </a:rPr>
              <a:t> </a:t>
            </a:r>
            <a:r>
              <a:rPr lang="hu-HU" sz="3200" b="1" spc="-1">
                <a:solidFill>
                  <a:srgbClr val="14507C"/>
                </a:solidFill>
                <a:latin typeface="Cambria"/>
                <a:ea typeface="Cambria"/>
              </a:rPr>
              <a:t> 	</a:t>
            </a:r>
            <a:r>
              <a:rPr lang="hu-HU" sz="3200" b="1" strike="noStrike" spc="-1">
                <a:solidFill>
                  <a:srgbClr val="14507C"/>
                </a:solidFill>
                <a:latin typeface="Cambria"/>
                <a:ea typeface="Cambria"/>
              </a:rPr>
              <a:t>Mentori Támogatás</a:t>
            </a:r>
            <a:endParaRPr lang="hu-HU" sz="3200" b="0" strike="noStrike" spc="-1">
              <a:latin typeface="Arial"/>
            </a:endParaRPr>
          </a:p>
        </p:txBody>
      </p:sp>
      <p:sp>
        <p:nvSpPr>
          <p:cNvPr id="7" name="Google Shape;313;p12">
            <a:extLst>
              <a:ext uri="{FF2B5EF4-FFF2-40B4-BE49-F238E27FC236}">
                <a16:creationId xmlns:a16="http://schemas.microsoft.com/office/drawing/2014/main" xmlns="" id="{797D3B02-1C7A-6AAE-CF11-22682D833DD4}"/>
              </a:ext>
            </a:extLst>
          </p:cNvPr>
          <p:cNvSpPr txBox="1">
            <a:spLocks/>
          </p:cNvSpPr>
          <p:nvPr/>
        </p:nvSpPr>
        <p:spPr>
          <a:xfrm>
            <a:off x="361751" y="1787923"/>
            <a:ext cx="12004600" cy="659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1800"/>
              </a:spcBef>
              <a:buClr>
                <a:srgbClr val="663300"/>
              </a:buClr>
              <a:buSzPts val="2800"/>
              <a:buNone/>
            </a:pPr>
            <a:r>
              <a:rPr lang="hu-HU" sz="2000">
                <a:solidFill>
                  <a:srgbClr val="663300"/>
                </a:solidFill>
                <a:latin typeface="Cambria"/>
                <a:ea typeface="Cambria"/>
              </a:rPr>
              <a:t>4 féléves együttműködés a Hajdúdorogi Főegyházmegye</a:t>
            </a:r>
            <a:r>
              <a:rPr lang="hu-HU" sz="2000">
                <a:latin typeface="Cambria"/>
                <a:ea typeface="Cambria"/>
              </a:rPr>
              <a:t/>
            </a:r>
            <a:br>
              <a:rPr lang="hu-HU" sz="2000">
                <a:latin typeface="Cambria"/>
                <a:ea typeface="Cambria"/>
              </a:rPr>
            </a:br>
            <a:r>
              <a:rPr lang="hu-HU" sz="2000">
                <a:solidFill>
                  <a:srgbClr val="663300"/>
                </a:solidFill>
                <a:latin typeface="Cambria"/>
                <a:ea typeface="Cambria"/>
              </a:rPr>
              <a:t>4 intézményében főegyházmegyei támogatással  </a:t>
            </a:r>
            <a:endParaRPr lang="hu-HU" sz="2400">
              <a:solidFill>
                <a:srgbClr val="663300"/>
              </a:solidFill>
              <a:latin typeface="Cambria"/>
              <a:ea typeface="Cambria"/>
            </a:endParaRPr>
          </a:p>
        </p:txBody>
      </p:sp>
      <p:pic>
        <p:nvPicPr>
          <p:cNvPr id="8" name="Kép 7" descr="Hajdúdorogi Főegyházmegye - Keresztény Élet Portál">
            <a:extLst>
              <a:ext uri="{FF2B5EF4-FFF2-40B4-BE49-F238E27FC236}">
                <a16:creationId xmlns:a16="http://schemas.microsoft.com/office/drawing/2014/main" xmlns="" id="{CF8B6859-2967-206B-736E-586E8C8EED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19339" y="225144"/>
            <a:ext cx="1915288" cy="24025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ga8c03161ac_0_138"/>
          <p:cNvSpPr txBox="1"/>
          <p:nvPr/>
        </p:nvSpPr>
        <p:spPr>
          <a:xfrm>
            <a:off x="3868393" y="3428023"/>
            <a:ext cx="7663699" cy="3186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663300"/>
              </a:buClr>
              <a:buSzPts val="2400"/>
            </a:pPr>
            <a:r>
              <a:rPr lang="hu-HU" sz="1800" i="1">
                <a:solidFill>
                  <a:srgbClr val="006600"/>
                </a:solidFill>
                <a:latin typeface="Cambria"/>
                <a:ea typeface="Cambria"/>
                <a:sym typeface="Cambria"/>
              </a:rPr>
              <a:t>  </a:t>
            </a:r>
            <a:r>
              <a:rPr lang="hu-HU" sz="2800" i="1">
                <a:solidFill>
                  <a:srgbClr val="006600"/>
                </a:solidFill>
                <a:latin typeface="Cambria"/>
                <a:ea typeface="Cambria"/>
                <a:sym typeface="Cambria"/>
              </a:rPr>
              <a:t>„Minden egyes gyermek egy csoda. Nem lehet tudni, hogy kiben mi lakozik: egy új Ady Endre vagy épp Blaha Lujza. Ha ajtót nyitunk </a:t>
            </a:r>
            <a:r>
              <a:rPr lang="hu-HU" sz="2800" i="1" err="1">
                <a:solidFill>
                  <a:srgbClr val="006600"/>
                </a:solidFill>
                <a:latin typeface="Cambria"/>
                <a:ea typeface="Cambria"/>
                <a:sym typeface="Cambria"/>
              </a:rPr>
              <a:t>előttük</a:t>
            </a:r>
            <a:r>
              <a:rPr lang="hu-HU" sz="2800" i="1">
                <a:solidFill>
                  <a:srgbClr val="006600"/>
                </a:solidFill>
                <a:latin typeface="Cambria"/>
                <a:ea typeface="Cambria"/>
                <a:sym typeface="Cambria"/>
              </a:rPr>
              <a:t>, esélyt adunk nekik, hogy kibontakoztassák a személyiségüket, a tehetségüket. Nem kell hozzá mást tenni, csak egymásból a jót „kiszeretni”.</a:t>
            </a:r>
          </a:p>
          <a:p>
            <a:pPr algn="r">
              <a:buClr>
                <a:srgbClr val="663300"/>
              </a:buClr>
              <a:buSzPts val="2400"/>
            </a:pPr>
            <a:r>
              <a:rPr lang="hu-HU" sz="2800" i="1">
                <a:solidFill>
                  <a:srgbClr val="006600"/>
                </a:solidFill>
                <a:latin typeface="Cambria"/>
                <a:ea typeface="Cambria"/>
                <a:sym typeface="Cambria"/>
              </a:rPr>
              <a:t>					</a:t>
            </a:r>
            <a:r>
              <a:rPr lang="hu-HU" sz="1600" i="1" err="1">
                <a:solidFill>
                  <a:srgbClr val="006600"/>
                </a:solidFill>
                <a:latin typeface="Cambria"/>
                <a:ea typeface="Cambria"/>
                <a:sym typeface="Cambria"/>
              </a:rPr>
              <a:t>Böjte</a:t>
            </a:r>
            <a:r>
              <a:rPr lang="hu-HU" sz="1600" i="1">
                <a:solidFill>
                  <a:srgbClr val="006600"/>
                </a:solidFill>
                <a:latin typeface="Cambria"/>
                <a:ea typeface="Cambria"/>
                <a:sym typeface="Cambria"/>
              </a:rPr>
              <a:t> Csaba, ferences szerzetes</a:t>
            </a:r>
            <a:endParaRPr lang="hu-HU" sz="1600" i="1">
              <a:solidFill>
                <a:srgbClr val="006600"/>
              </a:solidFill>
              <a:latin typeface="Cambria"/>
              <a:ea typeface="Cambria"/>
            </a:endParaRPr>
          </a:p>
          <a:p>
            <a:pPr>
              <a:spcBef>
                <a:spcPts val="2400"/>
              </a:spcBef>
              <a:buClr>
                <a:schemeClr val="dk1"/>
              </a:buClr>
              <a:buSzPts val="1600"/>
            </a:pPr>
            <a:endParaRPr lang="hu-HU" sz="2000">
              <a:solidFill>
                <a:srgbClr val="663300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lang="hu-HU" sz="2000">
              <a:solidFill>
                <a:srgbClr val="663300"/>
              </a:solidFill>
              <a:latin typeface="Cambria"/>
              <a:ea typeface="Cambria"/>
              <a:cs typeface="Cambria"/>
            </a:endParaRPr>
          </a:p>
        </p:txBody>
      </p:sp>
      <p:sp>
        <p:nvSpPr>
          <p:cNvPr id="439" name="Google Shape;439;ga8c03161ac_0_138"/>
          <p:cNvSpPr txBox="1"/>
          <p:nvPr/>
        </p:nvSpPr>
        <p:spPr>
          <a:xfrm>
            <a:off x="187381" y="424249"/>
            <a:ext cx="11771400" cy="82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0021"/>
              </a:buClr>
              <a:buSzPts val="3200"/>
              <a:buFont typeface="Arial"/>
              <a:buNone/>
            </a:pPr>
            <a:endParaRPr sz="2400" b="0" i="0" u="none" strike="noStrike" cap="none">
              <a:solidFill>
                <a:srgbClr val="A5002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441" name="Google Shape;441;ga8c03161ac_0_138"/>
          <p:cNvSpPr txBox="1">
            <a:spLocks noGrp="1"/>
          </p:cNvSpPr>
          <p:nvPr>
            <p:ph type="title" idx="4294967295"/>
          </p:nvPr>
        </p:nvSpPr>
        <p:spPr>
          <a:xfrm>
            <a:off x="180000" y="288000"/>
            <a:ext cx="10515600" cy="11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A50021"/>
              </a:buClr>
              <a:buSzPts val="3200"/>
              <a:buFont typeface="Arial"/>
              <a:buNone/>
            </a:pPr>
            <a:r>
              <a:rPr lang="hu-HU" sz="3200">
                <a:solidFill>
                  <a:srgbClr val="14507C"/>
                </a:solidFill>
                <a:latin typeface="Cambria"/>
                <a:ea typeface="Cambria"/>
                <a:cs typeface="Cambria"/>
                <a:sym typeface="Cambria"/>
              </a:rPr>
              <a:t>“</a:t>
            </a:r>
            <a:r>
              <a:rPr lang="hu-HU" sz="3200" b="1">
                <a:solidFill>
                  <a:srgbClr val="14507C"/>
                </a:solidFill>
                <a:latin typeface="Cambria"/>
                <a:ea typeface="Cambria"/>
                <a:cs typeface="Cambria"/>
                <a:sym typeface="Cambria"/>
              </a:rPr>
              <a:t>KISZERETNI</a:t>
            </a:r>
            <a:r>
              <a:rPr lang="hu-HU" sz="3200">
                <a:solidFill>
                  <a:srgbClr val="14507C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lang="hu-HU" sz="3200" b="1">
                <a:solidFill>
                  <a:srgbClr val="14507C"/>
                </a:solidFill>
                <a:latin typeface="Cambria"/>
                <a:ea typeface="Cambria"/>
                <a:cs typeface="Cambria"/>
                <a:sym typeface="Cambria"/>
              </a:rPr>
              <a:t>A JÓT…”</a:t>
            </a:r>
            <a:r>
              <a:rPr lang="hu-HU" sz="2000" b="1">
                <a:solidFill>
                  <a:srgbClr val="14507C"/>
                </a:solidFill>
              </a:rPr>
              <a:t> </a:t>
            </a:r>
          </a:p>
        </p:txBody>
      </p:sp>
      <p:pic>
        <p:nvPicPr>
          <p:cNvPr id="3074" name="Picture 2" descr="Nincs elérhető leírás.">
            <a:extLst>
              <a:ext uri="{FF2B5EF4-FFF2-40B4-BE49-F238E27FC236}">
                <a16:creationId xmlns:a16="http://schemas.microsoft.com/office/drawing/2014/main" xmlns="" id="{F2AC4501-8A93-4D30-B216-94B5F7E514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976" y="2312499"/>
            <a:ext cx="2921103" cy="3891106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Kép 1" descr="Hajdúdorogi Főegyházmegye - Keresztény Élet Portál">
            <a:extLst>
              <a:ext uri="{FF2B5EF4-FFF2-40B4-BE49-F238E27FC236}">
                <a16:creationId xmlns:a16="http://schemas.microsoft.com/office/drawing/2014/main" xmlns="" id="{96875F93-0B83-B7C4-1C63-C88773A46F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55179" y="243151"/>
            <a:ext cx="2030464" cy="2547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0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Office-té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659c921-ba50-4dbe-a1dd-beae4170f4df">
      <Terms xmlns="http://schemas.microsoft.com/office/infopath/2007/PartnerControls"/>
    </lcf76f155ced4ddcb4097134ff3c332f>
    <TaxCatchAll xmlns="d362e48e-8c43-4175-b4ff-a27e4717e8c2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um" ma:contentTypeID="0x010100B699E9B5B849244DAF7AF40196BA02C4" ma:contentTypeVersion="17" ma:contentTypeDescription="Új dokumentum létrehozása." ma:contentTypeScope="" ma:versionID="4fc275ae33b3abae6cd7493d286736c8">
  <xsd:schema xmlns:xsd="http://www.w3.org/2001/XMLSchema" xmlns:xs="http://www.w3.org/2001/XMLSchema" xmlns:p="http://schemas.microsoft.com/office/2006/metadata/properties" xmlns:ns2="3659c921-ba50-4dbe-a1dd-beae4170f4df" xmlns:ns3="d362e48e-8c43-4175-b4ff-a27e4717e8c2" targetNamespace="http://schemas.microsoft.com/office/2006/metadata/properties" ma:root="true" ma:fieldsID="29aef8a5894683cee64c6c701b54aa93" ns2:_="" ns3:_="">
    <xsd:import namespace="3659c921-ba50-4dbe-a1dd-beae4170f4df"/>
    <xsd:import namespace="d362e48e-8c43-4175-b4ff-a27e4717e8c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659c921-ba50-4dbe-a1dd-beae4170f4d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Képcímkék" ma:readOnly="false" ma:fieldId="{5cf76f15-5ced-4ddc-b409-7134ff3c332f}" ma:taxonomyMulti="true" ma:sspId="93f2f8db-88a4-4017-a036-f15797df385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62e48e-8c43-4175-b4ff-a27e4717e8c2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Résztvevők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Megosztva részletekkel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0a5ea625-8c95-4c3f-b572-4548a344d1e6}" ma:internalName="TaxCatchAll" ma:showField="CatchAllData" ma:web="d362e48e-8c43-4175-b4ff-a27e4717e8c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artalomtípus"/>
        <xsd:element ref="dc:title" minOccurs="0" maxOccurs="1" ma:index="4" ma:displayName="Cím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912BCFF-86F6-4E35-8406-E1DC799CEF8C}">
  <ds:schemaRefs>
    <ds:schemaRef ds:uri="http://purl.org/dc/terms/"/>
    <ds:schemaRef ds:uri="d362e48e-8c43-4175-b4ff-a27e4717e8c2"/>
    <ds:schemaRef ds:uri="http://schemas.microsoft.com/office/2006/metadata/properties"/>
    <ds:schemaRef ds:uri="http://schemas.microsoft.com/office/infopath/2007/PartnerControls"/>
    <ds:schemaRef ds:uri="http://www.w3.org/XML/1998/namespace"/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3659c921-ba50-4dbe-a1dd-beae4170f4df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22902008-C713-4AB1-87C0-001F2B6E131A}">
  <ds:schemaRefs>
    <ds:schemaRef ds:uri="3659c921-ba50-4dbe-a1dd-beae4170f4df"/>
    <ds:schemaRef ds:uri="d362e48e-8c43-4175-b4ff-a27e4717e8c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859FAEC1-9CA2-4C19-9552-35E731EC707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855</Words>
  <Application>Microsoft Office PowerPoint</Application>
  <PresentationFormat>Egyéni</PresentationFormat>
  <Paragraphs>210</Paragraphs>
  <Slides>24</Slides>
  <Notes>22</Notes>
  <HiddenSlides>0</HiddenSlides>
  <MMClips>0</MMClips>
  <ScaleCrop>false</ScaleCrop>
  <HeadingPairs>
    <vt:vector size="4" baseType="variant">
      <vt:variant>
        <vt:lpstr>Téma</vt:lpstr>
      </vt:variant>
      <vt:variant>
        <vt:i4>5</vt:i4>
      </vt:variant>
      <vt:variant>
        <vt:lpstr>Diacímek</vt:lpstr>
      </vt:variant>
      <vt:variant>
        <vt:i4>24</vt:i4>
      </vt:variant>
    </vt:vector>
  </HeadingPairs>
  <TitlesOfParts>
    <vt:vector size="29" baseType="lpstr">
      <vt:lpstr>Office Theme</vt:lpstr>
      <vt:lpstr>Office Theme</vt:lpstr>
      <vt:lpstr>Office Theme</vt:lpstr>
      <vt:lpstr>Office Theme</vt:lpstr>
      <vt:lpstr>3_Office-téma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“KISZERETNI A JÓT…”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PowerPoint-bemutató</dc:title>
  <dc:creator>Csilla</dc:creator>
  <cp:lastModifiedBy>User</cp:lastModifiedBy>
  <cp:revision>3</cp:revision>
  <dcterms:created xsi:type="dcterms:W3CDTF">2017-01-14T18:23:07Z</dcterms:created>
  <dcterms:modified xsi:type="dcterms:W3CDTF">2023-09-29T10:44:25Z</dcterms:modified>
  <dc:language>hu-HU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ComplianceAssetId">
    <vt:lpwstr/>
  </property>
  <property fmtid="{D5CDD505-2E9C-101B-9397-08002B2CF9AE}" pid="4" name="ContentTypeId">
    <vt:lpwstr>0x010100B699E9B5B849244DAF7AF40196BA02C4</vt:lpwstr>
  </property>
  <property fmtid="{D5CDD505-2E9C-101B-9397-08002B2CF9AE}" pid="5" name="HiddenSlides">
    <vt:i4>0</vt:i4>
  </property>
  <property fmtid="{D5CDD505-2E9C-101B-9397-08002B2CF9AE}" pid="6" name="HyperlinksChanged">
    <vt:bool>false</vt:bool>
  </property>
  <property fmtid="{D5CDD505-2E9C-101B-9397-08002B2CF9AE}" pid="7" name="LinksUpToDate">
    <vt:bool>false</vt:bool>
  </property>
  <property fmtid="{D5CDD505-2E9C-101B-9397-08002B2CF9AE}" pid="8" name="MMClips">
    <vt:i4>0</vt:i4>
  </property>
  <property fmtid="{D5CDD505-2E9C-101B-9397-08002B2CF9AE}" pid="9" name="MediaServiceImageTags">
    <vt:lpwstr/>
  </property>
  <property fmtid="{D5CDD505-2E9C-101B-9397-08002B2CF9AE}" pid="10" name="Notes">
    <vt:i4>24</vt:i4>
  </property>
  <property fmtid="{D5CDD505-2E9C-101B-9397-08002B2CF9AE}" pid="11" name="Order">
    <vt:lpwstr>2510500.00000000</vt:lpwstr>
  </property>
  <property fmtid="{D5CDD505-2E9C-101B-9397-08002B2CF9AE}" pid="12" name="PresentationFormat">
    <vt:lpwstr>Szélesvásznú</vt:lpwstr>
  </property>
  <property fmtid="{D5CDD505-2E9C-101B-9397-08002B2CF9AE}" pid="13" name="ScaleCrop">
    <vt:bool>false</vt:bool>
  </property>
  <property fmtid="{D5CDD505-2E9C-101B-9397-08002B2CF9AE}" pid="14" name="ShareDoc">
    <vt:bool>false</vt:bool>
  </property>
  <property fmtid="{D5CDD505-2E9C-101B-9397-08002B2CF9AE}" pid="15" name="Slides">
    <vt:i4>26</vt:i4>
  </property>
  <property fmtid="{D5CDD505-2E9C-101B-9397-08002B2CF9AE}" pid="16" name="TemplateUrl">
    <vt:lpwstr/>
  </property>
  <property fmtid="{D5CDD505-2E9C-101B-9397-08002B2CF9AE}" pid="17" name="TriggerFlowInfo">
    <vt:lpwstr/>
  </property>
  <property fmtid="{D5CDD505-2E9C-101B-9397-08002B2CF9AE}" pid="18" name="_ExtendedDescription">
    <vt:lpwstr/>
  </property>
  <property fmtid="{D5CDD505-2E9C-101B-9397-08002B2CF9AE}" pid="19" name="xd_ProgID">
    <vt:lpwstr/>
  </property>
  <property fmtid="{D5CDD505-2E9C-101B-9397-08002B2CF9AE}" pid="20" name="xd_Signature">
    <vt:lpwstr/>
  </property>
</Properties>
</file>